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81" r:id="rId3"/>
    <p:sldId id="282" r:id="rId4"/>
    <p:sldId id="283" r:id="rId5"/>
    <p:sldId id="284" r:id="rId6"/>
    <p:sldId id="285" r:id="rId7"/>
    <p:sldId id="286" r:id="rId8"/>
    <p:sldId id="257" r:id="rId9"/>
    <p:sldId id="258" r:id="rId10"/>
    <p:sldId id="260" r:id="rId11"/>
    <p:sldId id="259" r:id="rId12"/>
    <p:sldId id="261" r:id="rId13"/>
    <p:sldId id="263" r:id="rId14"/>
    <p:sldId id="264" r:id="rId15"/>
    <p:sldId id="265" r:id="rId16"/>
    <p:sldId id="266" r:id="rId17"/>
    <p:sldId id="277" r:id="rId18"/>
    <p:sldId id="268" r:id="rId19"/>
    <p:sldId id="269" r:id="rId20"/>
    <p:sldId id="270" r:id="rId21"/>
    <p:sldId id="267" r:id="rId22"/>
    <p:sldId id="271" r:id="rId23"/>
    <p:sldId id="272" r:id="rId24"/>
    <p:sldId id="275" r:id="rId25"/>
    <p:sldId id="276" r:id="rId26"/>
    <p:sldId id="279" r:id="rId27"/>
    <p:sldId id="280" r:id="rId28"/>
    <p:sldId id="273" r:id="rId29"/>
    <p:sldId id="278" r:id="rId30"/>
    <p:sldId id="274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017" autoAdjust="0"/>
  </p:normalViewPr>
  <p:slideViewPr>
    <p:cSldViewPr snapToGrid="0" snapToObjects="1">
      <p:cViewPr>
        <p:scale>
          <a:sx n="100" d="100"/>
          <a:sy n="100" d="100"/>
        </p:scale>
        <p:origin x="-1224" y="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A0DCE-E7B2-0F4C-8D1C-E779FD905DBC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65384C-1FAB-D242-823F-0320A65575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23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F7179-66FB-BB47-AA7D-23DD2F87D14F}" type="datetimeFigureOut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F1128-9394-0248-AA06-54586848567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6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4125"/>
            <a:ext cx="7772400" cy="1470025"/>
          </a:xfrm>
        </p:spPr>
        <p:txBody>
          <a:bodyPr/>
          <a:lstStyle/>
          <a:p>
            <a:r>
              <a:rPr lang="en-US" dirty="0" err="1" smtClean="0"/>
              <a:t>Phylogenetic</a:t>
            </a:r>
            <a:r>
              <a:rPr lang="en-US" dirty="0" smtClean="0"/>
              <a:t> trees</a:t>
            </a:r>
            <a:endParaRPr lang="en-US" dirty="0"/>
          </a:p>
        </p:txBody>
      </p:sp>
      <p:sp>
        <p:nvSpPr>
          <p:cNvPr id="4" name="Subtitle 2"/>
          <p:cNvSpPr txBox="1">
            <a:spLocks noGrp="1"/>
          </p:cNvSpPr>
          <p:nvPr>
            <p:ph type="subTitle" idx="1"/>
          </p:nvPr>
        </p:nvSpPr>
        <p:spPr>
          <a:xfrm>
            <a:off x="1371600" y="30099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CMSC423 Intro. </a:t>
            </a:r>
            <a:r>
              <a:rPr lang="en-US" sz="2800" dirty="0" smtClean="0">
                <a:latin typeface="+mn-lt"/>
                <a:cs typeface="+mn-cs"/>
              </a:rPr>
              <a:t>to Bioinformatics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Slides from </a:t>
            </a:r>
            <a:r>
              <a:rPr kumimoji="0" 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Sushmita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Roy @ U. </a:t>
            </a:r>
            <a:r>
              <a:rPr kumimoji="0" 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Wisc</a:t>
            </a:r>
            <a:r>
              <a:rPr lang="en-US" sz="2800" dirty="0" err="1" smtClean="0">
                <a:latin typeface="+mn-lt"/>
                <a:cs typeface="+mn-cs"/>
              </a:rPr>
              <a:t>onsin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cost of a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a set of aligned sequences</a:t>
            </a:r>
          </a:p>
          <a:p>
            <a:r>
              <a:rPr lang="en-US" dirty="0" smtClean="0"/>
              <a:t>Each sequence corresponds to a leaf in a tree</a:t>
            </a:r>
          </a:p>
          <a:p>
            <a:r>
              <a:rPr lang="en-US" dirty="0" smtClean="0"/>
              <a:t>Assume sites are independent of each other</a:t>
            </a:r>
          </a:p>
          <a:p>
            <a:pPr lvl="1"/>
            <a:r>
              <a:rPr lang="en-US" dirty="0" smtClean="0"/>
              <a:t>Estimate cost per site</a:t>
            </a:r>
          </a:p>
          <a:p>
            <a:r>
              <a:rPr lang="en-US" dirty="0" smtClean="0"/>
              <a:t>For any possible tree for these sequences, estimate the number of changes needed to produce sequences at each site</a:t>
            </a:r>
          </a:p>
          <a:p>
            <a:r>
              <a:rPr lang="en-US" dirty="0" smtClean="0"/>
              <a:t>Sum over all sites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the cost of a tree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7352" y="3643868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78170" y="364386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8619" y="3643868"/>
            <a:ext cx="609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GGA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23188" y="3643868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AGA</a:t>
            </a:r>
            <a:endParaRPr lang="en-US" dirty="0"/>
          </a:p>
        </p:txBody>
      </p:sp>
      <p:cxnSp>
        <p:nvCxnSpPr>
          <p:cNvPr id="9" name="Straight Connector 8"/>
          <p:cNvCxnSpPr>
            <a:stCxn id="4" idx="0"/>
          </p:cNvCxnSpPr>
          <p:nvPr/>
        </p:nvCxnSpPr>
        <p:spPr>
          <a:xfrm rot="5400000" flipH="1" flipV="1">
            <a:off x="194864" y="3383518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 flipH="1" flipV="1">
            <a:off x="892570" y="3383518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6008" y="3123962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1668064" y="338272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 flipH="1" flipV="1">
            <a:off x="2365770" y="338272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929208" y="3123168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91175" y="2602468"/>
            <a:ext cx="1406918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 flipH="1" flipV="1">
            <a:off x="531619" y="286202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H="1" flipV="1">
            <a:off x="1936949" y="286202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 flipH="1" flipV="1">
            <a:off x="1341286" y="2481818"/>
            <a:ext cx="2413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246322" y="3641486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AAG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967140" y="3641486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AGA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677589" y="3641486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412158" y="3641486"/>
            <a:ext cx="609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GGA</a:t>
            </a:r>
            <a:endParaRPr lang="en-US" dirty="0"/>
          </a:p>
        </p:txBody>
      </p:sp>
      <p:cxnSp>
        <p:nvCxnSpPr>
          <p:cNvPr id="28" name="Straight Connector 27"/>
          <p:cNvCxnSpPr>
            <a:stCxn id="24" idx="0"/>
          </p:cNvCxnSpPr>
          <p:nvPr/>
        </p:nvCxnSpPr>
        <p:spPr>
          <a:xfrm rot="5400000" flipH="1" flipV="1">
            <a:off x="3283834" y="3381136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5400000" flipH="1" flipV="1">
            <a:off x="3981540" y="3381136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544978" y="3121580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 flipH="1" flipV="1">
            <a:off x="4757034" y="3380342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H="1" flipV="1">
            <a:off x="5454740" y="3380342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018178" y="3120786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3880145" y="2600086"/>
            <a:ext cx="1406918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 flipH="1" flipV="1">
            <a:off x="3620589" y="2859642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5400000" flipH="1" flipV="1">
            <a:off x="5025919" y="2859642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5400000" flipH="1" flipV="1">
            <a:off x="4430256" y="2479436"/>
            <a:ext cx="2413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89955" y="3639898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AAG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6910773" y="3639898"/>
            <a:ext cx="609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GGA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621222" y="363989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355791" y="3639898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AGA</a:t>
            </a:r>
            <a:endParaRPr lang="en-US" dirty="0"/>
          </a:p>
        </p:txBody>
      </p:sp>
      <p:cxnSp>
        <p:nvCxnSpPr>
          <p:cNvPr id="42" name="Straight Connector 41"/>
          <p:cNvCxnSpPr>
            <a:stCxn id="38" idx="0"/>
          </p:cNvCxnSpPr>
          <p:nvPr/>
        </p:nvCxnSpPr>
        <p:spPr>
          <a:xfrm rot="5400000" flipH="1" flipV="1">
            <a:off x="6227467" y="3379548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rot="5400000" flipH="1" flipV="1">
            <a:off x="6925173" y="3379548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6488611" y="3119992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5400000" flipH="1" flipV="1">
            <a:off x="7700667" y="337875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rot="5400000" flipH="1" flipV="1">
            <a:off x="8398373" y="337875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961811" y="3119198"/>
            <a:ext cx="697706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6823778" y="2598498"/>
            <a:ext cx="1406918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rot="5400000" flipH="1" flipV="1">
            <a:off x="6564222" y="285805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rot="5400000" flipH="1" flipV="1">
            <a:off x="7969552" y="2858054"/>
            <a:ext cx="5207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rot="5400000" flipH="1" flipV="1">
            <a:off x="7373889" y="2477848"/>
            <a:ext cx="2413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741386" y="275621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201214" y="333906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169714" y="2753836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AGA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573991" y="2233930"/>
            <a:ext cx="595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2172358" y="24185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3820714" y="278792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241730" y="311919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3967140" y="327533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5262943" y="2749866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713014" y="332636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551700" y="2177296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929208" y="32705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6777175" y="278792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448545" y="32705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7184644" y="315726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164114" y="2787928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8584368" y="32705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7520247" y="2229166"/>
            <a:ext cx="585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AAA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compute the cost of a tree?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Weighted parsimony</a:t>
            </a:r>
          </a:p>
          <a:p>
            <a:r>
              <a:rPr lang="en-US" dirty="0" smtClean="0"/>
              <a:t>Assume we have a substitution matrix that gives us the cost of switching between two different bases</a:t>
            </a:r>
          </a:p>
          <a:p>
            <a:r>
              <a:rPr lang="en-US" dirty="0" smtClean="0"/>
              <a:t>There is a recursive algorithm that allows us to compute the cost of the tree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Remember we only see things at the leaves</a:t>
            </a:r>
          </a:p>
          <a:p>
            <a:r>
              <a:rPr lang="en-US" dirty="0" smtClean="0"/>
              <a:t>Need to consider all possible ways in which we could see something at the leaves and consider the one with the smallest number of substitutions</a:t>
            </a:r>
          </a:p>
          <a:p>
            <a:r>
              <a:rPr lang="en-US" dirty="0" smtClean="0"/>
              <a:t>Weighted Parsimony uses a Dynamic Programming idea on trees</a:t>
            </a:r>
          </a:p>
          <a:p>
            <a:pPr lvl="1"/>
            <a:r>
              <a:rPr lang="en-US" dirty="0" smtClean="0"/>
              <a:t>Performs a bottom up tree traversal to compute minimal cost at a node based on its children</a:t>
            </a:r>
          </a:p>
          <a:p>
            <a:pPr lvl="1"/>
            <a:r>
              <a:rPr lang="en-US" dirty="0" smtClean="0"/>
              <a:t>Re-use computation done for the children</a:t>
            </a:r>
          </a:p>
          <a:p>
            <a:r>
              <a:rPr lang="en-US" dirty="0" smtClean="0"/>
              <a:t>Thus if we had </a:t>
            </a:r>
            <a:r>
              <a:rPr lang="en-US" i="1" dirty="0" err="1" smtClean="0"/>
              <a:t>n</a:t>
            </a:r>
            <a:r>
              <a:rPr lang="en-US" dirty="0" smtClean="0"/>
              <a:t> extant nodes</a:t>
            </a:r>
            <a:r>
              <a:rPr lang="en-US" smtClean="0"/>
              <a:t>, </a:t>
            </a:r>
            <a:r>
              <a:rPr lang="en-US" i="1" smtClean="0"/>
              <a:t>n</a:t>
            </a:r>
            <a:r>
              <a:rPr lang="en-US" i="1" dirty="0" smtClean="0"/>
              <a:t>-1</a:t>
            </a:r>
            <a:r>
              <a:rPr lang="en-US" dirty="0" smtClean="0"/>
              <a:t> internal nodes, and </a:t>
            </a:r>
            <a:r>
              <a:rPr lang="en-US" i="1" dirty="0" err="1" smtClean="0"/>
              <a:t>m</a:t>
            </a:r>
            <a:r>
              <a:rPr lang="en-US" dirty="0" smtClean="0"/>
              <a:t> letters in our alphabet we will compute </a:t>
            </a:r>
            <a:r>
              <a:rPr lang="en-US" i="1" dirty="0" smtClean="0"/>
              <a:t>(2n-1)*</a:t>
            </a:r>
            <a:r>
              <a:rPr lang="en-US" i="1" dirty="0" err="1" smtClean="0"/>
              <a:t>m</a:t>
            </a:r>
            <a:r>
              <a:rPr lang="en-US" i="1" dirty="0" smtClean="0"/>
              <a:t> </a:t>
            </a:r>
            <a:r>
              <a:rPr lang="en-US" dirty="0" smtClean="0"/>
              <a:t>numbers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 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 </a:t>
            </a:r>
            <a:r>
              <a:rPr lang="en-US" i="1" dirty="0" err="1" smtClean="0">
                <a:latin typeface="Times"/>
                <a:cs typeface="Times"/>
              </a:rPr>
              <a:t>C</a:t>
            </a:r>
            <a:r>
              <a:rPr lang="en-US" i="1" baseline="-25000" dirty="0" err="1" smtClean="0">
                <a:latin typeface="Times"/>
                <a:cs typeface="Times"/>
              </a:rPr>
              <a:t>k</a:t>
            </a:r>
            <a:r>
              <a:rPr lang="en-US" i="1" dirty="0" err="1" smtClean="0">
                <a:latin typeface="Times"/>
                <a:cs typeface="Times"/>
              </a:rPr>
              <a:t>(a</a:t>
            </a:r>
            <a:r>
              <a:rPr lang="en-US" i="1" dirty="0" smtClean="0">
                <a:latin typeface="Times"/>
                <a:cs typeface="Times"/>
              </a:rPr>
              <a:t>) </a:t>
            </a:r>
            <a:r>
              <a:rPr lang="en-US" dirty="0" smtClean="0"/>
              <a:t>be the minimal cost of observing </a:t>
            </a:r>
            <a:r>
              <a:rPr lang="en-US" i="1" dirty="0" smtClean="0">
                <a:latin typeface="Times"/>
                <a:cs typeface="Times"/>
              </a:rPr>
              <a:t>a</a:t>
            </a:r>
            <a:r>
              <a:rPr lang="en-US" dirty="0" smtClean="0"/>
              <a:t> at node </a:t>
            </a:r>
            <a:r>
              <a:rPr lang="en-US" i="1" dirty="0" err="1" smtClean="0">
                <a:latin typeface="Times"/>
                <a:cs typeface="Times"/>
              </a:rPr>
              <a:t>k</a:t>
            </a:r>
            <a:endParaRPr lang="en-US" i="1" dirty="0" smtClean="0"/>
          </a:p>
          <a:p>
            <a:r>
              <a:rPr lang="en-US" dirty="0" smtClean="0"/>
              <a:t>Let </a:t>
            </a:r>
            <a:r>
              <a:rPr lang="en-US" i="1" dirty="0" err="1" smtClean="0">
                <a:latin typeface="Times"/>
                <a:cs typeface="Times"/>
              </a:rPr>
              <a:t>x</a:t>
            </a:r>
            <a:r>
              <a:rPr lang="en-US" i="1" baseline="30000" dirty="0" err="1" smtClean="0">
                <a:latin typeface="Times"/>
                <a:cs typeface="Times"/>
              </a:rPr>
              <a:t>k</a:t>
            </a:r>
            <a:r>
              <a:rPr lang="en-US" baseline="-25000" dirty="0" smtClean="0"/>
              <a:t> </a:t>
            </a:r>
            <a:r>
              <a:rPr lang="en-US" dirty="0" smtClean="0"/>
              <a:t>denote letter in the </a:t>
            </a:r>
            <a:r>
              <a:rPr lang="en-US" i="1" dirty="0" err="1" smtClean="0">
                <a:latin typeface="Times"/>
                <a:cs typeface="Times"/>
              </a:rPr>
              <a:t>k</a:t>
            </a:r>
            <a:r>
              <a:rPr lang="en-US" baseline="30000" dirty="0" err="1" smtClean="0"/>
              <a:t>th</a:t>
            </a:r>
            <a:r>
              <a:rPr lang="en-US" dirty="0" smtClean="0"/>
              <a:t> node</a:t>
            </a:r>
          </a:p>
          <a:p>
            <a:r>
              <a:rPr lang="en-US" dirty="0" smtClean="0"/>
              <a:t>Assume our tree has </a:t>
            </a:r>
            <a:r>
              <a:rPr lang="en-US" dirty="0" err="1" smtClean="0"/>
              <a:t>n</a:t>
            </a:r>
            <a:r>
              <a:rPr lang="en-US" dirty="0" smtClean="0"/>
              <a:t> nodes</a:t>
            </a:r>
          </a:p>
          <a:p>
            <a:r>
              <a:rPr lang="en-US" dirty="0" smtClean="0"/>
              <a:t>Let </a:t>
            </a:r>
            <a:r>
              <a:rPr lang="en-US" i="1" dirty="0" err="1" smtClean="0">
                <a:latin typeface="Times"/>
                <a:cs typeface="Times"/>
              </a:rPr>
              <a:t>S(a,b</a:t>
            </a:r>
            <a:r>
              <a:rPr lang="en-US" i="1" dirty="0" smtClean="0">
                <a:latin typeface="Times"/>
                <a:cs typeface="Times"/>
              </a:rPr>
              <a:t>)</a:t>
            </a:r>
            <a:r>
              <a:rPr lang="en-US" dirty="0" smtClean="0"/>
              <a:t> be the cost of switching from </a:t>
            </a:r>
            <a:r>
              <a:rPr lang="en-US" i="1" dirty="0" smtClean="0">
                <a:latin typeface="Times"/>
                <a:cs typeface="Times"/>
              </a:rPr>
              <a:t>a</a:t>
            </a:r>
            <a:r>
              <a:rPr lang="en-US" dirty="0" smtClean="0"/>
              <a:t> to </a:t>
            </a:r>
            <a:r>
              <a:rPr lang="en-US" i="1" dirty="0" err="1" smtClean="0">
                <a:latin typeface="Times"/>
                <a:cs typeface="Times"/>
              </a:rPr>
              <a:t>b</a:t>
            </a:r>
            <a:r>
              <a:rPr lang="en-US" dirty="0" smtClean="0"/>
              <a:t> where </a:t>
            </a:r>
            <a:r>
              <a:rPr lang="en-US" i="1" dirty="0" smtClean="0">
                <a:latin typeface="Times"/>
                <a:cs typeface="Times"/>
              </a:rPr>
              <a:t>a</a:t>
            </a:r>
            <a:r>
              <a:rPr lang="en-US" dirty="0" smtClean="0"/>
              <a:t>, </a:t>
            </a:r>
            <a:r>
              <a:rPr lang="en-US" i="1" dirty="0" err="1" smtClean="0">
                <a:latin typeface="Times"/>
                <a:cs typeface="Times"/>
              </a:rPr>
              <a:t>b</a:t>
            </a:r>
            <a:r>
              <a:rPr lang="en-US" i="1" dirty="0" smtClean="0">
                <a:latin typeface="Times"/>
                <a:cs typeface="Times"/>
              </a:rPr>
              <a:t> </a:t>
            </a:r>
            <a:r>
              <a:rPr lang="en-US" dirty="0" smtClean="0"/>
              <a:t>are in our alphabet</a:t>
            </a:r>
          </a:p>
          <a:p>
            <a:r>
              <a:rPr lang="en-US" dirty="0" smtClean="0"/>
              <a:t>An internal node </a:t>
            </a:r>
            <a:r>
              <a:rPr lang="en-US" i="1" dirty="0" err="1" smtClean="0">
                <a:latin typeface="Times"/>
                <a:cs typeface="Times"/>
              </a:rPr>
              <a:t>k</a:t>
            </a:r>
            <a:r>
              <a:rPr lang="en-US" dirty="0" err="1" smtClean="0"/>
              <a:t>’s</a:t>
            </a:r>
            <a:r>
              <a:rPr lang="en-US" dirty="0" smtClean="0"/>
              <a:t> children are referred to as </a:t>
            </a:r>
            <a:r>
              <a:rPr lang="en-US" i="1" dirty="0" err="1" smtClean="0">
                <a:latin typeface="Times"/>
                <a:cs typeface="Times"/>
              </a:rPr>
              <a:t>i</a:t>
            </a:r>
            <a:r>
              <a:rPr lang="en-US" dirty="0" smtClean="0"/>
              <a:t> and </a:t>
            </a:r>
            <a:r>
              <a:rPr lang="en-US" i="1" dirty="0" err="1" smtClean="0">
                <a:latin typeface="Times"/>
                <a:cs typeface="Times"/>
              </a:rPr>
              <a:t>j</a:t>
            </a:r>
            <a:endParaRPr lang="en-US" i="1" dirty="0" smtClean="0">
              <a:latin typeface="Times"/>
              <a:cs typeface="Times"/>
            </a:endParaRPr>
          </a:p>
          <a:p>
            <a:pPr lvl="2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Initialization</a:t>
            </a:r>
          </a:p>
          <a:p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r>
              <a:rPr lang="en-US" dirty="0" smtClean="0"/>
              <a:t>If </a:t>
            </a:r>
            <a:r>
              <a:rPr lang="en-US" dirty="0" err="1" smtClean="0"/>
              <a:t>k</a:t>
            </a:r>
            <a:r>
              <a:rPr lang="en-US" dirty="0" smtClean="0"/>
              <a:t> is a leaf node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Otherwise</a:t>
            </a:r>
          </a:p>
          <a:p>
            <a:pPr lvl="2"/>
            <a:r>
              <a:rPr lang="en-US" dirty="0" smtClean="0"/>
              <a:t>Compute </a:t>
            </a:r>
            <a:r>
              <a:rPr lang="en-US" i="1" dirty="0" err="1" smtClean="0">
                <a:latin typeface="Times"/>
                <a:cs typeface="Times"/>
              </a:rPr>
              <a:t>C</a:t>
            </a:r>
            <a:r>
              <a:rPr lang="en-US" i="1" baseline="-25000" dirty="0" err="1" smtClean="0">
                <a:latin typeface="Times"/>
                <a:cs typeface="Times"/>
              </a:rPr>
              <a:t>i</a:t>
            </a:r>
            <a:r>
              <a:rPr lang="en-US" i="1" dirty="0" err="1" smtClean="0">
                <a:latin typeface="Times"/>
                <a:cs typeface="Times"/>
              </a:rPr>
              <a:t>(a</a:t>
            </a:r>
            <a:r>
              <a:rPr lang="en-US" i="1" dirty="0" smtClean="0">
                <a:latin typeface="Times"/>
                <a:cs typeface="Times"/>
              </a:rPr>
              <a:t>)</a:t>
            </a:r>
            <a:r>
              <a:rPr lang="en-US" dirty="0" smtClean="0"/>
              <a:t> and </a:t>
            </a:r>
            <a:r>
              <a:rPr lang="en-US" i="1" dirty="0" err="1" smtClean="0">
                <a:latin typeface="Times"/>
                <a:cs typeface="Times"/>
              </a:rPr>
              <a:t>C</a:t>
            </a:r>
            <a:r>
              <a:rPr lang="en-US" i="1" baseline="-25000" dirty="0" err="1" smtClean="0">
                <a:latin typeface="Times"/>
                <a:cs typeface="Times"/>
              </a:rPr>
              <a:t>j</a:t>
            </a:r>
            <a:r>
              <a:rPr lang="en-US" i="1" dirty="0" err="1" smtClean="0">
                <a:latin typeface="Times"/>
                <a:cs typeface="Times"/>
              </a:rPr>
              <a:t>(a</a:t>
            </a:r>
            <a:r>
              <a:rPr lang="en-US" i="1" dirty="0" smtClean="0">
                <a:latin typeface="Times"/>
                <a:cs typeface="Times"/>
              </a:rPr>
              <a:t>)</a:t>
            </a:r>
            <a:r>
              <a:rPr lang="en-US" dirty="0" smtClean="0"/>
              <a:t> for all </a:t>
            </a:r>
            <a:r>
              <a:rPr lang="en-US" i="1" dirty="0" smtClean="0">
                <a:latin typeface="Times"/>
                <a:cs typeface="Times"/>
              </a:rPr>
              <a:t>a</a:t>
            </a:r>
            <a:r>
              <a:rPr lang="en-US" dirty="0" smtClean="0"/>
              <a:t>, for </a:t>
            </a:r>
            <a:r>
              <a:rPr lang="en-US" i="1" dirty="0" err="1" smtClean="0">
                <a:latin typeface="Times"/>
                <a:cs typeface="Times"/>
              </a:rPr>
              <a:t>k</a:t>
            </a:r>
            <a:r>
              <a:rPr lang="en-US" dirty="0" err="1" smtClean="0"/>
              <a:t>’s</a:t>
            </a:r>
            <a:r>
              <a:rPr lang="en-US" dirty="0" smtClean="0"/>
              <a:t> daughter nodes </a:t>
            </a:r>
            <a:r>
              <a:rPr lang="en-US" i="1" dirty="0" err="1" smtClean="0">
                <a:latin typeface="Times"/>
                <a:cs typeface="Times"/>
              </a:rPr>
              <a:t>i</a:t>
            </a:r>
            <a:r>
              <a:rPr lang="en-US" dirty="0" smtClean="0"/>
              <a:t> and </a:t>
            </a:r>
            <a:r>
              <a:rPr lang="en-US" i="1" dirty="0" err="1" smtClean="0">
                <a:latin typeface="Times"/>
                <a:cs typeface="Times"/>
              </a:rPr>
              <a:t>j</a:t>
            </a:r>
            <a:endParaRPr lang="en-US" i="1" dirty="0" smtClean="0">
              <a:latin typeface="Times"/>
              <a:cs typeface="Times"/>
            </a:endParaRPr>
          </a:p>
          <a:p>
            <a:pPr lvl="2"/>
            <a:endParaRPr lang="en-US" i="1" dirty="0" smtClean="0">
              <a:latin typeface="Times"/>
              <a:cs typeface="Times"/>
            </a:endParaRPr>
          </a:p>
          <a:p>
            <a:pPr lvl="2"/>
            <a:endParaRPr lang="en-US" i="1" dirty="0" smtClean="0">
              <a:latin typeface="Times"/>
              <a:cs typeface="Times"/>
            </a:endParaRPr>
          </a:p>
          <a:p>
            <a:r>
              <a:rPr lang="en-US" dirty="0" smtClean="0"/>
              <a:t>Termination</a:t>
            </a:r>
          </a:p>
          <a:p>
            <a:pPr lvl="1"/>
            <a:r>
              <a:rPr lang="en-US" dirty="0" smtClean="0"/>
              <a:t>Tree cost=</a:t>
            </a:r>
            <a:r>
              <a:rPr lang="en-US" dirty="0" smtClean="0">
                <a:latin typeface="Times"/>
                <a:cs typeface="Times"/>
              </a:rPr>
              <a:t>min</a:t>
            </a:r>
            <a:r>
              <a:rPr lang="en-US" i="1" baseline="-25000" dirty="0" smtClean="0">
                <a:latin typeface="Times"/>
                <a:cs typeface="Times"/>
              </a:rPr>
              <a:t>a</a:t>
            </a:r>
            <a:r>
              <a:rPr lang="en-US" i="1" dirty="0" smtClean="0">
                <a:latin typeface="Times"/>
                <a:cs typeface="Times"/>
              </a:rPr>
              <a:t>C</a:t>
            </a:r>
            <a:r>
              <a:rPr lang="en-US" i="1" baseline="-25000" dirty="0" smtClean="0">
                <a:latin typeface="Times"/>
                <a:cs typeface="Times"/>
              </a:rPr>
              <a:t>2n-1</a:t>
            </a:r>
            <a:r>
              <a:rPr lang="en-US" i="1" dirty="0" smtClean="0">
                <a:latin typeface="Times"/>
                <a:cs typeface="Times"/>
              </a:rPr>
              <a:t>(a)</a:t>
            </a:r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65892"/>
            <a:ext cx="1549400" cy="255084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950" y="3181350"/>
            <a:ext cx="2806700" cy="87911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4564090"/>
            <a:ext cx="6896100" cy="3208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 example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6514306" y="1757362"/>
            <a:ext cx="1550988" cy="1203325"/>
            <a:chOff x="5980112" y="1155700"/>
            <a:chExt cx="1550988" cy="1203325"/>
          </a:xfrm>
        </p:grpSpPr>
        <p:cxnSp>
          <p:nvCxnSpPr>
            <p:cNvPr id="5" name="Straight Connector 4"/>
            <p:cNvCxnSpPr/>
            <p:nvPr/>
          </p:nvCxnSpPr>
          <p:spPr>
            <a:xfrm rot="5400000">
              <a:off x="6284119" y="1648619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981700" y="1880394"/>
              <a:ext cx="10160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6767513" y="2112169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5749925" y="2127250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15100" y="1416050"/>
              <a:ext cx="10160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7060010" y="1887934"/>
              <a:ext cx="915193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>
              <a:off x="6866732" y="1288256"/>
              <a:ext cx="2667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6362700" y="3111500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78700" y="31115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912100" y="31115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graphicFrame>
        <p:nvGraphicFramePr>
          <p:cNvPr id="22" name="Group 5"/>
          <p:cNvGraphicFramePr>
            <a:graphicFrameLocks noGrp="1"/>
          </p:cNvGraphicFramePr>
          <p:nvPr>
            <p:ph idx="1"/>
          </p:nvPr>
        </p:nvGraphicFramePr>
        <p:xfrm>
          <a:off x="622300" y="1757362"/>
          <a:ext cx="2971800" cy="2057402"/>
        </p:xfrm>
        <a:graphic>
          <a:graphicData uri="http://schemas.openxmlformats.org/drawingml/2006/table">
            <a:tbl>
              <a:tblPr/>
              <a:tblGrid>
                <a:gridCol w="593725"/>
                <a:gridCol w="595313"/>
                <a:gridCol w="593725"/>
                <a:gridCol w="595312"/>
                <a:gridCol w="593725"/>
              </a:tblGrid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A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C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G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A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C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G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6362700" y="2763321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372779" y="2789514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843408" y="2789514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889385" y="2327552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78700" y="1861620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4200" y="4216400"/>
            <a:ext cx="567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Estimate the cost of this tree using the substitution matrix.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 example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1574786"/>
            <a:ext cx="5193792" cy="297938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1930386"/>
            <a:ext cx="5202709" cy="2984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50" y="2292337"/>
            <a:ext cx="5202936" cy="298463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550" y="3478230"/>
            <a:ext cx="1606550" cy="1691554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3308350"/>
            <a:ext cx="1605402" cy="16814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Parsimony can be used to reconstruct ancestral states as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This requires a small modification to the algorithm</a:t>
            </a:r>
          </a:p>
          <a:p>
            <a:r>
              <a:rPr lang="en-US" dirty="0" smtClean="0"/>
              <a:t>Just keep track of the value that gave the smallest cost as well in addition to the cost</a:t>
            </a:r>
          </a:p>
          <a:p>
            <a:r>
              <a:rPr lang="en-US" dirty="0" smtClean="0"/>
              <a:t>Let </a:t>
            </a:r>
            <a:r>
              <a:rPr lang="en-US" dirty="0" err="1" smtClean="0"/>
              <a:t>k</a:t>
            </a:r>
            <a:r>
              <a:rPr lang="en-US" dirty="0" smtClean="0"/>
              <a:t> be an internal node</a:t>
            </a:r>
          </a:p>
          <a:p>
            <a:r>
              <a:rPr lang="en-US" dirty="0" smtClean="0"/>
              <a:t>Let </a:t>
            </a:r>
            <a:r>
              <a:rPr lang="en-US" dirty="0" err="1" smtClean="0"/>
              <a:t>i</a:t>
            </a:r>
            <a:r>
              <a:rPr lang="en-US" dirty="0" smtClean="0"/>
              <a:t> and </a:t>
            </a:r>
            <a:r>
              <a:rPr lang="en-US" dirty="0" err="1" smtClean="0"/>
              <a:t>j</a:t>
            </a:r>
            <a:r>
              <a:rPr lang="en-US" dirty="0" smtClean="0"/>
              <a:t> be </a:t>
            </a:r>
            <a:r>
              <a:rPr lang="en-US" dirty="0" err="1" smtClean="0"/>
              <a:t>k’s</a:t>
            </a:r>
            <a:r>
              <a:rPr lang="en-US" dirty="0" smtClean="0"/>
              <a:t> children</a:t>
            </a:r>
          </a:p>
          <a:p>
            <a:r>
              <a:rPr lang="en-US" dirty="0" smtClean="0"/>
              <a:t>Introduce pointers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Update these additional pointers at the end of recursion step</a:t>
            </a:r>
          </a:p>
          <a:p>
            <a:r>
              <a:rPr lang="en-US" dirty="0" smtClean="0"/>
              <a:t>Trace back then looks at these values to reconstruct the ancestral state</a:t>
            </a:r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949131"/>
            <a:ext cx="4794250" cy="518297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200" y="4366948"/>
            <a:ext cx="4972050" cy="5308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Weighted Parsimony modification to keep track of ancestral states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Initialization</a:t>
            </a:r>
          </a:p>
          <a:p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r>
              <a:rPr lang="en-US" dirty="0" smtClean="0"/>
              <a:t>If </a:t>
            </a:r>
            <a:r>
              <a:rPr lang="en-US" dirty="0" err="1" smtClean="0"/>
              <a:t>k</a:t>
            </a:r>
            <a:r>
              <a:rPr lang="en-US" dirty="0" smtClean="0"/>
              <a:t> is a leaf node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Otherwise</a:t>
            </a:r>
          </a:p>
          <a:p>
            <a:pPr lvl="2"/>
            <a:r>
              <a:rPr lang="en-US" dirty="0" smtClean="0"/>
              <a:t>Compute </a:t>
            </a:r>
            <a:r>
              <a:rPr lang="en-US" i="1" dirty="0" err="1" smtClean="0">
                <a:latin typeface="Times"/>
                <a:cs typeface="Times"/>
              </a:rPr>
              <a:t>C</a:t>
            </a:r>
            <a:r>
              <a:rPr lang="en-US" i="1" baseline="-25000" dirty="0" err="1" smtClean="0">
                <a:latin typeface="Times"/>
                <a:cs typeface="Times"/>
              </a:rPr>
              <a:t>i</a:t>
            </a:r>
            <a:r>
              <a:rPr lang="en-US" i="1" dirty="0" err="1" smtClean="0">
                <a:latin typeface="Times"/>
                <a:cs typeface="Times"/>
              </a:rPr>
              <a:t>(a</a:t>
            </a:r>
            <a:r>
              <a:rPr lang="en-US" i="1" dirty="0" smtClean="0">
                <a:latin typeface="Times"/>
                <a:cs typeface="Times"/>
              </a:rPr>
              <a:t>)</a:t>
            </a:r>
            <a:r>
              <a:rPr lang="en-US" dirty="0" smtClean="0"/>
              <a:t> and </a:t>
            </a:r>
            <a:r>
              <a:rPr lang="en-US" i="1" dirty="0" err="1" smtClean="0">
                <a:latin typeface="Times"/>
                <a:cs typeface="Times"/>
              </a:rPr>
              <a:t>C</a:t>
            </a:r>
            <a:r>
              <a:rPr lang="en-US" i="1" baseline="-25000" dirty="0" err="1" smtClean="0">
                <a:latin typeface="Times"/>
                <a:cs typeface="Times"/>
              </a:rPr>
              <a:t>j</a:t>
            </a:r>
            <a:r>
              <a:rPr lang="en-US" i="1" dirty="0" err="1" smtClean="0">
                <a:latin typeface="Times"/>
                <a:cs typeface="Times"/>
              </a:rPr>
              <a:t>(a</a:t>
            </a:r>
            <a:r>
              <a:rPr lang="en-US" i="1" dirty="0" smtClean="0">
                <a:latin typeface="Times"/>
                <a:cs typeface="Times"/>
              </a:rPr>
              <a:t>)</a:t>
            </a:r>
            <a:r>
              <a:rPr lang="en-US" dirty="0" smtClean="0"/>
              <a:t> for all </a:t>
            </a:r>
            <a:r>
              <a:rPr lang="en-US" i="1" dirty="0" smtClean="0">
                <a:latin typeface="Times"/>
                <a:cs typeface="Times"/>
              </a:rPr>
              <a:t>a</a:t>
            </a:r>
            <a:r>
              <a:rPr lang="en-US" dirty="0" smtClean="0"/>
              <a:t>, for </a:t>
            </a:r>
            <a:r>
              <a:rPr lang="en-US" i="1" dirty="0" err="1" smtClean="0">
                <a:latin typeface="Times"/>
                <a:cs typeface="Times"/>
              </a:rPr>
              <a:t>k</a:t>
            </a:r>
            <a:r>
              <a:rPr lang="en-US" dirty="0" err="1" smtClean="0"/>
              <a:t>’s</a:t>
            </a:r>
            <a:r>
              <a:rPr lang="en-US" dirty="0" smtClean="0"/>
              <a:t> daughter nodes </a:t>
            </a:r>
            <a:r>
              <a:rPr lang="en-US" i="1" dirty="0" err="1" smtClean="0">
                <a:latin typeface="Times"/>
                <a:cs typeface="Times"/>
              </a:rPr>
              <a:t>i</a:t>
            </a:r>
            <a:r>
              <a:rPr lang="en-US" dirty="0" smtClean="0"/>
              <a:t> and </a:t>
            </a:r>
            <a:r>
              <a:rPr lang="en-US" i="1" dirty="0" err="1" smtClean="0">
                <a:latin typeface="Times"/>
                <a:cs typeface="Times"/>
              </a:rPr>
              <a:t>j</a:t>
            </a:r>
            <a:endParaRPr lang="en-US" i="1" dirty="0" smtClean="0">
              <a:latin typeface="Times"/>
              <a:cs typeface="Times"/>
            </a:endParaRPr>
          </a:p>
          <a:p>
            <a:pPr lvl="2"/>
            <a:endParaRPr lang="en-US" i="1" dirty="0" smtClean="0">
              <a:latin typeface="Times"/>
              <a:cs typeface="Times"/>
            </a:endParaRPr>
          </a:p>
          <a:p>
            <a:pPr lvl="2"/>
            <a:endParaRPr lang="en-US" i="1" dirty="0" smtClean="0">
              <a:latin typeface="Times"/>
              <a:cs typeface="Times"/>
            </a:endParaRPr>
          </a:p>
          <a:p>
            <a:endParaRPr lang="en-US" dirty="0" smtClean="0"/>
          </a:p>
          <a:p>
            <a:r>
              <a:rPr lang="en-US" dirty="0" smtClean="0"/>
              <a:t>Termination</a:t>
            </a:r>
          </a:p>
          <a:p>
            <a:pPr lvl="1"/>
            <a:r>
              <a:rPr lang="en-US" dirty="0" smtClean="0"/>
              <a:t>Tree cost=</a:t>
            </a:r>
            <a:r>
              <a:rPr lang="en-US" dirty="0" smtClean="0">
                <a:latin typeface="Times"/>
                <a:cs typeface="Times"/>
              </a:rPr>
              <a:t>min</a:t>
            </a:r>
            <a:r>
              <a:rPr lang="en-US" i="1" baseline="-25000" dirty="0" smtClean="0">
                <a:latin typeface="Times"/>
                <a:cs typeface="Times"/>
              </a:rPr>
              <a:t>a</a:t>
            </a:r>
            <a:r>
              <a:rPr lang="en-US" i="1" dirty="0" smtClean="0">
                <a:latin typeface="Times"/>
                <a:cs typeface="Times"/>
              </a:rPr>
              <a:t>C</a:t>
            </a:r>
            <a:r>
              <a:rPr lang="en-US" i="1" baseline="-25000" dirty="0" smtClean="0">
                <a:latin typeface="Times"/>
                <a:cs typeface="Times"/>
              </a:rPr>
              <a:t>2n-1</a:t>
            </a:r>
            <a:r>
              <a:rPr lang="en-US" i="1" dirty="0" smtClean="0">
                <a:latin typeface="Times"/>
                <a:cs typeface="Times"/>
              </a:rPr>
              <a:t>(a)</a:t>
            </a:r>
          </a:p>
          <a:p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65892"/>
            <a:ext cx="1549400" cy="255084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900" y="3181350"/>
            <a:ext cx="2444750" cy="765741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550" y="4403660"/>
            <a:ext cx="6896100" cy="32086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550" y="4775200"/>
            <a:ext cx="3279618" cy="34979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5750" y="5054600"/>
            <a:ext cx="3765550" cy="3866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how evolution works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77" b="5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83226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to infer the ancestral states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497806" y="2032793"/>
            <a:ext cx="1550988" cy="1203325"/>
            <a:chOff x="5980112" y="1155700"/>
            <a:chExt cx="1550988" cy="1203325"/>
          </a:xfrm>
        </p:grpSpPr>
        <p:cxnSp>
          <p:nvCxnSpPr>
            <p:cNvPr id="5" name="Straight Connector 4"/>
            <p:cNvCxnSpPr/>
            <p:nvPr/>
          </p:nvCxnSpPr>
          <p:spPr>
            <a:xfrm rot="5400000">
              <a:off x="6284119" y="1648619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5981700" y="1880394"/>
              <a:ext cx="10160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>
              <a:off x="6767513" y="2112169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5400000">
              <a:off x="5749925" y="2127250"/>
              <a:ext cx="461962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15100" y="1416050"/>
              <a:ext cx="10160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7060010" y="1887934"/>
              <a:ext cx="915193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6866732" y="1288256"/>
              <a:ext cx="266700" cy="1588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1346200" y="3386931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62200" y="338693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895600" y="338693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346200" y="3038752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356279" y="3064945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26908" y="3064945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872885" y="2602983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362200" y="2137051"/>
            <a:ext cx="318229" cy="3423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" y="4014569"/>
            <a:ext cx="430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the ancestral state associated with the minimal cost tree?</a:t>
            </a:r>
            <a:endParaRPr lang="en-US" dirty="0"/>
          </a:p>
        </p:txBody>
      </p:sp>
      <p:graphicFrame>
        <p:nvGraphicFramePr>
          <p:cNvPr id="21" name="Group 5"/>
          <p:cNvGraphicFramePr>
            <a:graphicFrameLocks noGrp="1"/>
          </p:cNvGraphicFramePr>
          <p:nvPr>
            <p:ph idx="1"/>
          </p:nvPr>
        </p:nvGraphicFramePr>
        <p:xfrm>
          <a:off x="5358671" y="1698861"/>
          <a:ext cx="2971800" cy="2057402"/>
        </p:xfrm>
        <a:graphic>
          <a:graphicData uri="http://schemas.openxmlformats.org/drawingml/2006/table">
            <a:tbl>
              <a:tblPr/>
              <a:tblGrid>
                <a:gridCol w="593725"/>
                <a:gridCol w="595313"/>
                <a:gridCol w="593725"/>
                <a:gridCol w="595312"/>
                <a:gridCol w="593725"/>
              </a:tblGrid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A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C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G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A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C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G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6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-106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Parsimony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people use the simpler version of parsimony where there is no substitution matrix</a:t>
            </a:r>
          </a:p>
          <a:p>
            <a:r>
              <a:rPr lang="en-US" dirty="0" smtClean="0"/>
              <a:t>This is equivalent to </a:t>
            </a:r>
            <a:r>
              <a:rPr lang="en-US" dirty="0" err="1" smtClean="0"/>
              <a:t>S(a,a</a:t>
            </a:r>
            <a:r>
              <a:rPr lang="en-US" dirty="0" smtClean="0"/>
              <a:t>)=0 and </a:t>
            </a:r>
            <a:r>
              <a:rPr lang="en-US" dirty="0" err="1" smtClean="0"/>
              <a:t>S(a,b</a:t>
            </a:r>
            <a:r>
              <a:rPr lang="en-US" dirty="0" smtClean="0"/>
              <a:t>)=1 where a!=</a:t>
            </a:r>
            <a:r>
              <a:rPr lang="en-US" dirty="0" err="1" smtClean="0"/>
              <a:t>b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 the space of possible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 how to score a given tree</a:t>
            </a:r>
          </a:p>
          <a:p>
            <a:r>
              <a:rPr lang="en-US" dirty="0" smtClean="0"/>
              <a:t>But how to search the space of trees?</a:t>
            </a:r>
          </a:p>
          <a:p>
            <a:r>
              <a:rPr lang="en-US" dirty="0" smtClean="0"/>
              <a:t>Heuristic methods</a:t>
            </a:r>
          </a:p>
          <a:p>
            <a:pPr lvl="1"/>
            <a:r>
              <a:rPr lang="en-US" dirty="0" smtClean="0"/>
              <a:t>Start with a tree</a:t>
            </a:r>
          </a:p>
          <a:p>
            <a:pPr lvl="1"/>
            <a:r>
              <a:rPr lang="en-US" dirty="0" smtClean="0"/>
              <a:t>Make small changes to the tree and check for improvements in score</a:t>
            </a:r>
          </a:p>
          <a:p>
            <a:r>
              <a:rPr lang="en-US" dirty="0" smtClean="0"/>
              <a:t>Branch and bound methods</a:t>
            </a:r>
          </a:p>
          <a:p>
            <a:pPr lvl="1"/>
            <a:r>
              <a:rPr lang="en-US" dirty="0" smtClean="0"/>
              <a:t>Adding a sequence cannot decrease the cost of the tree</a:t>
            </a:r>
          </a:p>
          <a:p>
            <a:pPr lvl="1"/>
            <a:r>
              <a:rPr lang="en-US" dirty="0" smtClean="0"/>
              <a:t>Thus if we have the cost of the best complete tree so far, any partial tree with cost greater than the current best tree is not worth exploring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neighbor interchange</a:t>
            </a:r>
          </a:p>
          <a:p>
            <a:pPr lvl="1"/>
            <a:r>
              <a:rPr lang="en-US" dirty="0" smtClean="0"/>
              <a:t>For any given tree we can go to three neighboring trees that differ in the branching of one branch</a:t>
            </a:r>
          </a:p>
          <a:p>
            <a:r>
              <a:rPr lang="en-US" dirty="0" err="1" smtClean="0"/>
              <a:t>Subtree</a:t>
            </a:r>
            <a:r>
              <a:rPr lang="en-US" dirty="0" smtClean="0"/>
              <a:t> pruning and </a:t>
            </a:r>
            <a:r>
              <a:rPr lang="en-US" dirty="0" err="1" smtClean="0"/>
              <a:t>regrafting</a:t>
            </a:r>
            <a:endParaRPr lang="en-US" dirty="0" smtClean="0"/>
          </a:p>
          <a:p>
            <a:pPr lvl="1"/>
            <a:r>
              <a:rPr lang="en-US" dirty="0" smtClean="0"/>
              <a:t>Delete an internal branch to get two </a:t>
            </a:r>
            <a:r>
              <a:rPr lang="en-US" dirty="0" err="1" smtClean="0"/>
              <a:t>subtrees</a:t>
            </a:r>
            <a:endParaRPr lang="en-US" dirty="0" smtClean="0"/>
          </a:p>
          <a:p>
            <a:pPr lvl="1"/>
            <a:r>
              <a:rPr lang="en-US" dirty="0" smtClean="0"/>
              <a:t>Add one </a:t>
            </a:r>
            <a:r>
              <a:rPr lang="en-US" dirty="0" err="1" smtClean="0"/>
              <a:t>subtree</a:t>
            </a:r>
            <a:r>
              <a:rPr lang="en-US" dirty="0" smtClean="0"/>
              <a:t> to the other </a:t>
            </a:r>
            <a:r>
              <a:rPr lang="en-US" dirty="0" err="1" smtClean="0"/>
              <a:t>subtree</a:t>
            </a:r>
            <a:r>
              <a:rPr lang="en-US" dirty="0" smtClean="0"/>
              <a:t> by considering other branches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Nearest neighbor interchange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31900" y="2997200"/>
            <a:ext cx="10795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16200000" flipH="1">
            <a:off x="762000" y="2527300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660400" y="3035300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6200000" flipH="1">
            <a:off x="2197100" y="3111499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>
            <a:off x="2273301" y="2452688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87400" y="2070100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96900" y="35687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527300" y="35687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590800" y="2070100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4356100" y="2998789"/>
            <a:ext cx="10795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 flipH="1">
            <a:off x="3886200" y="2528889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3784600" y="3036889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H="1">
            <a:off x="5321300" y="3113088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5397501" y="2454277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11600" y="2071689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721100" y="3570289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651500" y="357028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15000" y="207168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7289800" y="3000378"/>
            <a:ext cx="1079500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16200000" flipH="1">
            <a:off x="6819900" y="2530478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5400000">
            <a:off x="6718300" y="3038478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16200000" flipH="1">
            <a:off x="8255000" y="3114677"/>
            <a:ext cx="584200" cy="355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5400000">
            <a:off x="8331201" y="2455866"/>
            <a:ext cx="584201" cy="5080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45300" y="2073278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654800" y="35718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8585200" y="3571878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648700" y="20732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1231900" y="4470400"/>
            <a:ext cx="6679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Every internal branch has three possible topologies for four nodes.</a:t>
            </a:r>
          </a:p>
          <a:p>
            <a:r>
              <a:rPr lang="en-US" dirty="0" smtClean="0"/>
              <a:t>Nearest neighbor interchange moves between these three topologies.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Subtree</a:t>
            </a:r>
            <a:r>
              <a:rPr lang="en-US" dirty="0" smtClean="0"/>
              <a:t> pruning and </a:t>
            </a:r>
            <a:r>
              <a:rPr lang="en-US" dirty="0" err="1" smtClean="0"/>
              <a:t>regrafting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168400" y="2755900"/>
            <a:ext cx="16129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16200000" flipV="1">
            <a:off x="673100" y="2273300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 flipV="1">
            <a:off x="673100" y="2781300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 flipV="1">
            <a:off x="2768600" y="2781300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263900" y="3276600"/>
            <a:ext cx="4572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 flipH="1" flipV="1">
            <a:off x="2667000" y="2400300"/>
            <a:ext cx="495300" cy="215900"/>
          </a:xfrm>
          <a:prstGeom prst="line">
            <a:avLst/>
          </a:prstGeom>
          <a:ln w="25400" cap="flat" cmpd="sng" algn="ctr">
            <a:solidFill>
              <a:schemeClr val="tx1">
                <a:lumMod val="95000"/>
                <a:lumOff val="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022600" y="2260600"/>
            <a:ext cx="457200" cy="1524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 flipH="1" flipV="1">
            <a:off x="2838450" y="1835150"/>
            <a:ext cx="609600" cy="2413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6200000" flipH="1">
            <a:off x="2774950" y="1657350"/>
            <a:ext cx="330200" cy="3175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73100" y="2070100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73100" y="323163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 rot="5400000" flipH="1" flipV="1">
            <a:off x="2959100" y="3581400"/>
            <a:ext cx="5969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124200" y="391160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835400" y="3149600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594100" y="2286000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52800" y="1536700"/>
            <a:ext cx="29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476500" y="1524000"/>
            <a:ext cx="33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124200" y="2571234"/>
            <a:ext cx="149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Delete branch</a:t>
            </a:r>
            <a:endParaRPr lang="en-US" dirty="0"/>
          </a:p>
        </p:txBody>
      </p:sp>
      <p:sp>
        <p:nvSpPr>
          <p:cNvPr id="36" name="Freeform 35"/>
          <p:cNvSpPr/>
          <p:nvPr/>
        </p:nvSpPr>
        <p:spPr>
          <a:xfrm>
            <a:off x="2948517" y="2590800"/>
            <a:ext cx="239183" cy="266700"/>
          </a:xfrm>
          <a:custGeom>
            <a:avLst/>
            <a:gdLst>
              <a:gd name="connsiteX0" fmla="*/ 239183 w 239183"/>
              <a:gd name="connsiteY0" fmla="*/ 266700 h 266700"/>
              <a:gd name="connsiteX1" fmla="*/ 35983 w 239183"/>
              <a:gd name="connsiteY1" fmla="*/ 203200 h 266700"/>
              <a:gd name="connsiteX2" fmla="*/ 23283 w 239183"/>
              <a:gd name="connsiteY2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183" h="266700">
                <a:moveTo>
                  <a:pt x="239183" y="266700"/>
                </a:moveTo>
                <a:cubicBezTo>
                  <a:pt x="155574" y="257175"/>
                  <a:pt x="71966" y="247650"/>
                  <a:pt x="35983" y="203200"/>
                </a:cubicBezTo>
                <a:cubicBezTo>
                  <a:pt x="0" y="158750"/>
                  <a:pt x="23283" y="0"/>
                  <a:pt x="23283" y="0"/>
                </a:cubicBezTo>
              </a:path>
            </a:pathLst>
          </a:cu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5690449" y="2717284"/>
            <a:ext cx="16129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 flipV="1">
            <a:off x="5195149" y="2234684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5400000" flipH="1" flipV="1">
            <a:off x="5195149" y="2742684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16200000" flipV="1">
            <a:off x="7290649" y="2742684"/>
            <a:ext cx="508000" cy="4826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7785949" y="3237984"/>
            <a:ext cx="4572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5821552" y="2221984"/>
            <a:ext cx="457200" cy="1524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5400000" flipH="1" flipV="1">
            <a:off x="5637402" y="1796534"/>
            <a:ext cx="609600" cy="2413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 flipH="1">
            <a:off x="5573902" y="1618734"/>
            <a:ext cx="330200" cy="3175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195149" y="2031484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195149" y="31930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cxnSp>
        <p:nvCxnSpPr>
          <p:cNvPr id="48" name="Straight Connector 47"/>
          <p:cNvCxnSpPr/>
          <p:nvPr/>
        </p:nvCxnSpPr>
        <p:spPr>
          <a:xfrm rot="5400000" flipH="1" flipV="1">
            <a:off x="7481149" y="3542784"/>
            <a:ext cx="596900" cy="1270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46249" y="387298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8357449" y="3110984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393052" y="2247384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151752" y="1498084"/>
            <a:ext cx="29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5275452" y="1485384"/>
            <a:ext cx="33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1600200" y="4445000"/>
            <a:ext cx="948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Old tree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6050152" y="4445000"/>
            <a:ext cx="104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tree</a:t>
            </a:r>
            <a:endParaRPr lang="en-US" dirty="0"/>
          </a:p>
        </p:txBody>
      </p:sp>
      <p:cxnSp>
        <p:nvCxnSpPr>
          <p:cNvPr id="59" name="Straight Connector 58"/>
          <p:cNvCxnSpPr/>
          <p:nvPr/>
        </p:nvCxnSpPr>
        <p:spPr>
          <a:xfrm rot="5400000">
            <a:off x="5490179" y="2239859"/>
            <a:ext cx="349252" cy="313499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and bound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Branch and bound methods</a:t>
            </a:r>
          </a:p>
          <a:p>
            <a:pPr lvl="1"/>
            <a:r>
              <a:rPr lang="en-US" dirty="0" smtClean="0"/>
              <a:t>Systematically enumerate solutions, and discards avenues that are guaranteed to have higher costs </a:t>
            </a:r>
          </a:p>
          <a:p>
            <a:r>
              <a:rPr lang="en-US" dirty="0" smtClean="0"/>
              <a:t>Lower bound</a:t>
            </a:r>
          </a:p>
          <a:p>
            <a:pPr lvl="1"/>
            <a:r>
              <a:rPr lang="en-US" dirty="0" smtClean="0"/>
              <a:t>For a set of numbers, the lower bound of the set is the smallest number in the set</a:t>
            </a:r>
          </a:p>
          <a:p>
            <a:r>
              <a:rPr lang="en-US" dirty="0" smtClean="0"/>
              <a:t>The cost of a partial tree, </a:t>
            </a:r>
            <a:r>
              <a:rPr lang="en-US" i="1" dirty="0" smtClean="0">
                <a:latin typeface="Times"/>
                <a:cs typeface="Times"/>
              </a:rPr>
              <a:t>T</a:t>
            </a:r>
            <a:r>
              <a:rPr lang="en-US" dirty="0" smtClean="0"/>
              <a:t> provides a lower bound for all trees possible from </a:t>
            </a:r>
            <a:r>
              <a:rPr lang="en-US" i="1" dirty="0" smtClean="0">
                <a:latin typeface="Times"/>
                <a:cs typeface="Times"/>
              </a:rPr>
              <a:t>T</a:t>
            </a:r>
          </a:p>
          <a:p>
            <a:r>
              <a:rPr lang="en-US" dirty="0" smtClean="0"/>
              <a:t>Search by repeatedly selecting the partial tree with the lowest lower bound</a:t>
            </a:r>
            <a:endParaRPr lang="en-US" dirty="0" smtClean="0">
              <a:latin typeface="Times"/>
              <a:cs typeface="Time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and bound methods</a:t>
            </a:r>
            <a:endParaRPr lang="en-US" dirty="0"/>
          </a:p>
        </p:txBody>
      </p:sp>
      <p:grpSp>
        <p:nvGrpSpPr>
          <p:cNvPr id="4" name="Group 1037"/>
          <p:cNvGrpSpPr>
            <a:grpSpLocks/>
          </p:cNvGrpSpPr>
          <p:nvPr/>
        </p:nvGrpSpPr>
        <p:grpSpPr bwMode="auto">
          <a:xfrm>
            <a:off x="1295400" y="3505200"/>
            <a:ext cx="1182688" cy="968375"/>
            <a:chOff x="288" y="2095"/>
            <a:chExt cx="1068" cy="724"/>
          </a:xfrm>
        </p:grpSpPr>
        <p:sp>
          <p:nvSpPr>
            <p:cNvPr id="5" name="Line 1038"/>
            <p:cNvSpPr>
              <a:spLocks noChangeShapeType="1"/>
            </p:cNvSpPr>
            <p:nvPr/>
          </p:nvSpPr>
          <p:spPr bwMode="auto">
            <a:xfrm flipH="1" flipV="1">
              <a:off x="444" y="2250"/>
              <a:ext cx="140" cy="17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none" w="med" len="sm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Line 1039"/>
            <p:cNvSpPr>
              <a:spLocks noChangeShapeType="1"/>
            </p:cNvSpPr>
            <p:nvPr/>
          </p:nvSpPr>
          <p:spPr bwMode="auto">
            <a:xfrm flipH="1">
              <a:off x="405" y="2422"/>
              <a:ext cx="175" cy="14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none" w="med" len="sm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ext Box 1040"/>
            <p:cNvSpPr txBox="1">
              <a:spLocks noChangeArrowheads="1"/>
            </p:cNvSpPr>
            <p:nvPr/>
          </p:nvSpPr>
          <p:spPr bwMode="auto">
            <a:xfrm>
              <a:off x="288" y="2095"/>
              <a:ext cx="247" cy="22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 type="none" w="med" len="sm"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1</a:t>
              </a:r>
            </a:p>
          </p:txBody>
        </p:sp>
        <p:sp>
          <p:nvSpPr>
            <p:cNvPr id="8" name="Text Box 1041"/>
            <p:cNvSpPr txBox="1">
              <a:spLocks noChangeArrowheads="1"/>
            </p:cNvSpPr>
            <p:nvPr/>
          </p:nvSpPr>
          <p:spPr bwMode="auto">
            <a:xfrm>
              <a:off x="288" y="2591"/>
              <a:ext cx="247" cy="22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 type="none" w="med" len="sm"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2</a:t>
              </a:r>
            </a:p>
          </p:txBody>
        </p:sp>
        <p:sp>
          <p:nvSpPr>
            <p:cNvPr id="9" name="Text Box 1042"/>
            <p:cNvSpPr txBox="1">
              <a:spLocks noChangeArrowheads="1"/>
            </p:cNvSpPr>
            <p:nvPr/>
          </p:nvSpPr>
          <p:spPr bwMode="auto">
            <a:xfrm>
              <a:off x="1109" y="2348"/>
              <a:ext cx="247" cy="228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 type="none" w="med" len="sm"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/>
                <a:t>3</a:t>
              </a:r>
            </a:p>
          </p:txBody>
        </p:sp>
        <p:sp>
          <p:nvSpPr>
            <p:cNvPr id="10" name="Line 1043"/>
            <p:cNvSpPr>
              <a:spLocks noChangeShapeType="1"/>
            </p:cNvSpPr>
            <p:nvPr/>
          </p:nvSpPr>
          <p:spPr bwMode="auto">
            <a:xfrm>
              <a:off x="601" y="2422"/>
              <a:ext cx="50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none" w="med" len="sm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142"/>
          <p:cNvGrpSpPr>
            <a:grpSpLocks/>
          </p:cNvGrpSpPr>
          <p:nvPr/>
        </p:nvGrpSpPr>
        <p:grpSpPr bwMode="auto">
          <a:xfrm>
            <a:off x="2667000" y="1905000"/>
            <a:ext cx="2325688" cy="4114800"/>
            <a:chOff x="1680" y="1200"/>
            <a:chExt cx="1465" cy="2592"/>
          </a:xfrm>
        </p:grpSpPr>
        <p:grpSp>
          <p:nvGrpSpPr>
            <p:cNvPr id="12" name="Group 1027"/>
            <p:cNvGrpSpPr>
              <a:grpSpLocks/>
            </p:cNvGrpSpPr>
            <p:nvPr/>
          </p:nvGrpSpPr>
          <p:grpSpPr bwMode="auto">
            <a:xfrm>
              <a:off x="2352" y="2158"/>
              <a:ext cx="674" cy="628"/>
              <a:chOff x="2016" y="2016"/>
              <a:chExt cx="674" cy="628"/>
            </a:xfrm>
          </p:grpSpPr>
          <p:sp>
            <p:nvSpPr>
              <p:cNvPr id="35" name="Line 1028"/>
              <p:cNvSpPr>
                <a:spLocks noChangeShapeType="1"/>
              </p:cNvSpPr>
              <p:nvPr/>
            </p:nvSpPr>
            <p:spPr bwMode="auto">
              <a:xfrm>
                <a:off x="2243" y="2348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Line 1029"/>
              <p:cNvSpPr>
                <a:spLocks noChangeShapeType="1"/>
              </p:cNvSpPr>
              <p:nvPr/>
            </p:nvSpPr>
            <p:spPr bwMode="auto">
              <a:xfrm flipV="1">
                <a:off x="2450" y="2209"/>
                <a:ext cx="75" cy="139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Line 1030"/>
              <p:cNvSpPr>
                <a:spLocks noChangeShapeType="1"/>
              </p:cNvSpPr>
              <p:nvPr/>
            </p:nvSpPr>
            <p:spPr bwMode="auto">
              <a:xfrm>
                <a:off x="2450" y="2348"/>
                <a:ext cx="56" cy="53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Line 1031"/>
              <p:cNvSpPr>
                <a:spLocks noChangeShapeType="1"/>
              </p:cNvSpPr>
              <p:nvPr/>
            </p:nvSpPr>
            <p:spPr bwMode="auto">
              <a:xfrm flipH="1" flipV="1">
                <a:off x="2145" y="2200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Line 1032"/>
              <p:cNvSpPr>
                <a:spLocks noChangeShapeType="1"/>
              </p:cNvSpPr>
              <p:nvPr/>
            </p:nvSpPr>
            <p:spPr bwMode="auto">
              <a:xfrm flipH="1">
                <a:off x="2121" y="2348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Text Box 1033"/>
              <p:cNvSpPr txBox="1">
                <a:spLocks noChangeArrowheads="1"/>
              </p:cNvSpPr>
              <p:nvPr/>
            </p:nvSpPr>
            <p:spPr bwMode="auto">
              <a:xfrm>
                <a:off x="2016" y="201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41" name="Text Box 1034"/>
              <p:cNvSpPr txBox="1">
                <a:spLocks noChangeArrowheads="1"/>
              </p:cNvSpPr>
              <p:nvPr/>
            </p:nvSpPr>
            <p:spPr bwMode="auto">
              <a:xfrm>
                <a:off x="2016" y="2452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42" name="Text Box 1035"/>
              <p:cNvSpPr txBox="1">
                <a:spLocks noChangeArrowheads="1"/>
              </p:cNvSpPr>
              <p:nvPr/>
            </p:nvSpPr>
            <p:spPr bwMode="auto">
              <a:xfrm>
                <a:off x="2518" y="2047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43" name="Text Box 1036"/>
              <p:cNvSpPr txBox="1">
                <a:spLocks noChangeArrowheads="1"/>
              </p:cNvSpPr>
              <p:nvPr/>
            </p:nvSpPr>
            <p:spPr bwMode="auto">
              <a:xfrm>
                <a:off x="2518" y="2411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4</a:t>
                </a:r>
              </a:p>
            </p:txBody>
          </p:sp>
        </p:grpSp>
        <p:grpSp>
          <p:nvGrpSpPr>
            <p:cNvPr id="13" name="Group 1044"/>
            <p:cNvGrpSpPr>
              <a:grpSpLocks/>
            </p:cNvGrpSpPr>
            <p:nvPr/>
          </p:nvGrpSpPr>
          <p:grpSpPr bwMode="auto">
            <a:xfrm>
              <a:off x="2352" y="1200"/>
              <a:ext cx="793" cy="624"/>
              <a:chOff x="2064" y="816"/>
              <a:chExt cx="793" cy="624"/>
            </a:xfrm>
          </p:grpSpPr>
          <p:sp>
            <p:nvSpPr>
              <p:cNvPr id="27" name="Line 1045"/>
              <p:cNvSpPr>
                <a:spLocks noChangeShapeType="1"/>
              </p:cNvSpPr>
              <p:nvPr/>
            </p:nvSpPr>
            <p:spPr bwMode="auto">
              <a:xfrm flipH="1" flipV="1">
                <a:off x="2221" y="978"/>
                <a:ext cx="97" cy="147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Line 1046"/>
              <p:cNvSpPr>
                <a:spLocks noChangeShapeType="1"/>
              </p:cNvSpPr>
              <p:nvPr/>
            </p:nvSpPr>
            <p:spPr bwMode="auto">
              <a:xfrm flipH="1">
                <a:off x="2194" y="1123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Text Box 1047"/>
              <p:cNvSpPr txBox="1">
                <a:spLocks noChangeArrowheads="1"/>
              </p:cNvSpPr>
              <p:nvPr/>
            </p:nvSpPr>
            <p:spPr bwMode="auto">
              <a:xfrm>
                <a:off x="2064" y="81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30" name="Text Box 1048"/>
              <p:cNvSpPr txBox="1">
                <a:spLocks noChangeArrowheads="1"/>
              </p:cNvSpPr>
              <p:nvPr/>
            </p:nvSpPr>
            <p:spPr bwMode="auto">
              <a:xfrm>
                <a:off x="2064" y="1248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31" name="Text Box 1049"/>
              <p:cNvSpPr txBox="1">
                <a:spLocks noChangeArrowheads="1"/>
              </p:cNvSpPr>
              <p:nvPr/>
            </p:nvSpPr>
            <p:spPr bwMode="auto">
              <a:xfrm>
                <a:off x="2685" y="106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32" name="Line 1050"/>
              <p:cNvSpPr>
                <a:spLocks noChangeShapeType="1"/>
              </p:cNvSpPr>
              <p:nvPr/>
            </p:nvSpPr>
            <p:spPr bwMode="auto">
              <a:xfrm>
                <a:off x="2330" y="1123"/>
                <a:ext cx="355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Line 1051"/>
              <p:cNvSpPr>
                <a:spLocks noChangeShapeType="1"/>
              </p:cNvSpPr>
              <p:nvPr/>
            </p:nvSpPr>
            <p:spPr bwMode="auto">
              <a:xfrm flipV="1">
                <a:off x="2279" y="942"/>
                <a:ext cx="134" cy="122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Text Box 1052"/>
              <p:cNvSpPr txBox="1">
                <a:spLocks noChangeArrowheads="1"/>
              </p:cNvSpPr>
              <p:nvPr/>
            </p:nvSpPr>
            <p:spPr bwMode="auto">
              <a:xfrm>
                <a:off x="2413" y="847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4</a:t>
                </a:r>
              </a:p>
            </p:txBody>
          </p:sp>
        </p:grpSp>
        <p:grpSp>
          <p:nvGrpSpPr>
            <p:cNvPr id="14" name="Group 1053"/>
            <p:cNvGrpSpPr>
              <a:grpSpLocks/>
            </p:cNvGrpSpPr>
            <p:nvPr/>
          </p:nvGrpSpPr>
          <p:grpSpPr bwMode="auto">
            <a:xfrm>
              <a:off x="2352" y="3120"/>
              <a:ext cx="793" cy="672"/>
              <a:chOff x="1968" y="3120"/>
              <a:chExt cx="793" cy="672"/>
            </a:xfrm>
          </p:grpSpPr>
          <p:sp>
            <p:nvSpPr>
              <p:cNvPr id="19" name="Line 1054"/>
              <p:cNvSpPr>
                <a:spLocks noChangeShapeType="1"/>
              </p:cNvSpPr>
              <p:nvPr/>
            </p:nvSpPr>
            <p:spPr bwMode="auto">
              <a:xfrm flipH="1" flipV="1">
                <a:off x="2125" y="3289"/>
                <a:ext cx="97" cy="147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Line 1055"/>
              <p:cNvSpPr>
                <a:spLocks noChangeShapeType="1"/>
              </p:cNvSpPr>
              <p:nvPr/>
            </p:nvSpPr>
            <p:spPr bwMode="auto">
              <a:xfrm flipH="1">
                <a:off x="2098" y="3434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Text Box 1056"/>
              <p:cNvSpPr txBox="1">
                <a:spLocks noChangeArrowheads="1"/>
              </p:cNvSpPr>
              <p:nvPr/>
            </p:nvSpPr>
            <p:spPr bwMode="auto">
              <a:xfrm>
                <a:off x="1968" y="312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22" name="Text Box 1057"/>
              <p:cNvSpPr txBox="1">
                <a:spLocks noChangeArrowheads="1"/>
              </p:cNvSpPr>
              <p:nvPr/>
            </p:nvSpPr>
            <p:spPr bwMode="auto">
              <a:xfrm>
                <a:off x="1968" y="3552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23" name="Text Box 1058"/>
              <p:cNvSpPr txBox="1">
                <a:spLocks noChangeArrowheads="1"/>
              </p:cNvSpPr>
              <p:nvPr/>
            </p:nvSpPr>
            <p:spPr bwMode="auto">
              <a:xfrm>
                <a:off x="2589" y="3372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24" name="Line 1059"/>
              <p:cNvSpPr>
                <a:spLocks noChangeShapeType="1"/>
              </p:cNvSpPr>
              <p:nvPr/>
            </p:nvSpPr>
            <p:spPr bwMode="auto">
              <a:xfrm>
                <a:off x="2234" y="3434"/>
                <a:ext cx="355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Line 1060"/>
              <p:cNvSpPr>
                <a:spLocks noChangeShapeType="1"/>
              </p:cNvSpPr>
              <p:nvPr/>
            </p:nvSpPr>
            <p:spPr bwMode="auto">
              <a:xfrm>
                <a:off x="2160" y="3504"/>
                <a:ext cx="134" cy="162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Text Box 1061"/>
              <p:cNvSpPr txBox="1">
                <a:spLocks noChangeArrowheads="1"/>
              </p:cNvSpPr>
              <p:nvPr/>
            </p:nvSpPr>
            <p:spPr bwMode="auto">
              <a:xfrm>
                <a:off x="2304" y="360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4</a:t>
                </a:r>
              </a:p>
            </p:txBody>
          </p:sp>
        </p:grpSp>
        <p:grpSp>
          <p:nvGrpSpPr>
            <p:cNvPr id="15" name="Group 1139"/>
            <p:cNvGrpSpPr>
              <a:grpSpLocks/>
            </p:cNvGrpSpPr>
            <p:nvPr/>
          </p:nvGrpSpPr>
          <p:grpSpPr bwMode="auto">
            <a:xfrm>
              <a:off x="1680" y="1920"/>
              <a:ext cx="480" cy="1152"/>
              <a:chOff x="1680" y="1920"/>
              <a:chExt cx="480" cy="1152"/>
            </a:xfrm>
          </p:grpSpPr>
          <p:sp>
            <p:nvSpPr>
              <p:cNvPr id="16" name="Line 1128"/>
              <p:cNvSpPr>
                <a:spLocks noChangeShapeType="1"/>
              </p:cNvSpPr>
              <p:nvPr/>
            </p:nvSpPr>
            <p:spPr bwMode="auto">
              <a:xfrm>
                <a:off x="1680" y="2496"/>
                <a:ext cx="480" cy="0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Line 1129"/>
              <p:cNvSpPr>
                <a:spLocks noChangeShapeType="1"/>
              </p:cNvSpPr>
              <p:nvPr/>
            </p:nvSpPr>
            <p:spPr bwMode="auto">
              <a:xfrm flipV="1">
                <a:off x="1680" y="1920"/>
                <a:ext cx="480" cy="576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Line 1130"/>
              <p:cNvSpPr>
                <a:spLocks noChangeShapeType="1"/>
              </p:cNvSpPr>
              <p:nvPr/>
            </p:nvSpPr>
            <p:spPr bwMode="auto">
              <a:xfrm>
                <a:off x="1680" y="2496"/>
                <a:ext cx="480" cy="576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4" name="Group 1141"/>
          <p:cNvGrpSpPr>
            <a:grpSpLocks/>
          </p:cNvGrpSpPr>
          <p:nvPr/>
        </p:nvGrpSpPr>
        <p:grpSpPr bwMode="auto">
          <a:xfrm>
            <a:off x="5105400" y="1600200"/>
            <a:ext cx="3276600" cy="4498975"/>
            <a:chOff x="3216" y="1008"/>
            <a:chExt cx="2064" cy="2834"/>
          </a:xfrm>
        </p:grpSpPr>
        <p:grpSp>
          <p:nvGrpSpPr>
            <p:cNvPr id="45" name="Group 1062"/>
            <p:cNvGrpSpPr>
              <a:grpSpLocks/>
            </p:cNvGrpSpPr>
            <p:nvPr/>
          </p:nvGrpSpPr>
          <p:grpSpPr bwMode="auto">
            <a:xfrm>
              <a:off x="4080" y="1008"/>
              <a:ext cx="722" cy="576"/>
              <a:chOff x="4080" y="576"/>
              <a:chExt cx="722" cy="576"/>
            </a:xfrm>
          </p:grpSpPr>
          <p:sp>
            <p:nvSpPr>
              <p:cNvPr id="102" name="Line 1063"/>
              <p:cNvSpPr>
                <a:spLocks noChangeShapeType="1"/>
              </p:cNvSpPr>
              <p:nvPr/>
            </p:nvSpPr>
            <p:spPr bwMode="auto">
              <a:xfrm>
                <a:off x="4355" y="868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Line 1064"/>
              <p:cNvSpPr>
                <a:spLocks noChangeShapeType="1"/>
              </p:cNvSpPr>
              <p:nvPr/>
            </p:nvSpPr>
            <p:spPr bwMode="auto">
              <a:xfrm flipV="1">
                <a:off x="4562" y="728"/>
                <a:ext cx="75" cy="1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Line 1065"/>
              <p:cNvSpPr>
                <a:spLocks noChangeShapeType="1"/>
              </p:cNvSpPr>
              <p:nvPr/>
            </p:nvSpPr>
            <p:spPr bwMode="auto">
              <a:xfrm>
                <a:off x="4562" y="868"/>
                <a:ext cx="56" cy="5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Line 1066"/>
              <p:cNvSpPr>
                <a:spLocks noChangeShapeType="1"/>
              </p:cNvSpPr>
              <p:nvPr/>
            </p:nvSpPr>
            <p:spPr bwMode="auto">
              <a:xfrm flipH="1" flipV="1">
                <a:off x="4257" y="720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Line 1067"/>
              <p:cNvSpPr>
                <a:spLocks noChangeShapeType="1"/>
              </p:cNvSpPr>
              <p:nvPr/>
            </p:nvSpPr>
            <p:spPr bwMode="auto">
              <a:xfrm flipH="1">
                <a:off x="4233" y="868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Text Box 1068"/>
              <p:cNvSpPr txBox="1">
                <a:spLocks noChangeArrowheads="1"/>
              </p:cNvSpPr>
              <p:nvPr/>
            </p:nvSpPr>
            <p:spPr bwMode="auto">
              <a:xfrm>
                <a:off x="4128" y="57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108" name="Text Box 1069"/>
              <p:cNvSpPr txBox="1">
                <a:spLocks noChangeArrowheads="1"/>
              </p:cNvSpPr>
              <p:nvPr/>
            </p:nvSpPr>
            <p:spPr bwMode="auto">
              <a:xfrm>
                <a:off x="4080" y="96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109" name="Text Box 1070"/>
              <p:cNvSpPr txBox="1">
                <a:spLocks noChangeArrowheads="1"/>
              </p:cNvSpPr>
              <p:nvPr/>
            </p:nvSpPr>
            <p:spPr bwMode="auto">
              <a:xfrm>
                <a:off x="4630" y="607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110" name="Text Box 1071"/>
              <p:cNvSpPr txBox="1">
                <a:spLocks noChangeArrowheads="1"/>
              </p:cNvSpPr>
              <p:nvPr/>
            </p:nvSpPr>
            <p:spPr bwMode="auto">
              <a:xfrm>
                <a:off x="4630" y="85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4</a:t>
                </a:r>
              </a:p>
            </p:txBody>
          </p:sp>
          <p:sp>
            <p:nvSpPr>
              <p:cNvPr id="111" name="Line 1072"/>
              <p:cNvSpPr>
                <a:spLocks noChangeShapeType="1"/>
              </p:cNvSpPr>
              <p:nvPr/>
            </p:nvSpPr>
            <p:spPr bwMode="auto">
              <a:xfrm flipV="1">
                <a:off x="4295" y="702"/>
                <a:ext cx="101" cy="81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Text Box 1073"/>
              <p:cNvSpPr txBox="1">
                <a:spLocks noChangeArrowheads="1"/>
              </p:cNvSpPr>
              <p:nvPr/>
            </p:nvSpPr>
            <p:spPr bwMode="auto">
              <a:xfrm>
                <a:off x="4396" y="607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5</a:t>
                </a:r>
              </a:p>
            </p:txBody>
          </p:sp>
        </p:grpSp>
        <p:grpSp>
          <p:nvGrpSpPr>
            <p:cNvPr id="46" name="Group 1074"/>
            <p:cNvGrpSpPr>
              <a:grpSpLocks/>
            </p:cNvGrpSpPr>
            <p:nvPr/>
          </p:nvGrpSpPr>
          <p:grpSpPr bwMode="auto">
            <a:xfrm>
              <a:off x="4080" y="3216"/>
              <a:ext cx="722" cy="626"/>
              <a:chOff x="4080" y="3552"/>
              <a:chExt cx="722" cy="626"/>
            </a:xfrm>
          </p:grpSpPr>
          <p:sp>
            <p:nvSpPr>
              <p:cNvPr id="91" name="Line 1075"/>
              <p:cNvSpPr>
                <a:spLocks noChangeShapeType="1"/>
              </p:cNvSpPr>
              <p:nvPr/>
            </p:nvSpPr>
            <p:spPr bwMode="auto">
              <a:xfrm>
                <a:off x="4355" y="3844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Line 1076"/>
              <p:cNvSpPr>
                <a:spLocks noChangeShapeType="1"/>
              </p:cNvSpPr>
              <p:nvPr/>
            </p:nvSpPr>
            <p:spPr bwMode="auto">
              <a:xfrm flipV="1">
                <a:off x="4562" y="3704"/>
                <a:ext cx="75" cy="1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Line 1077"/>
              <p:cNvSpPr>
                <a:spLocks noChangeShapeType="1"/>
              </p:cNvSpPr>
              <p:nvPr/>
            </p:nvSpPr>
            <p:spPr bwMode="auto">
              <a:xfrm>
                <a:off x="4562" y="3844"/>
                <a:ext cx="56" cy="5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Line 1078"/>
              <p:cNvSpPr>
                <a:spLocks noChangeShapeType="1"/>
              </p:cNvSpPr>
              <p:nvPr/>
            </p:nvSpPr>
            <p:spPr bwMode="auto">
              <a:xfrm flipH="1" flipV="1">
                <a:off x="4257" y="3696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Line 1079"/>
              <p:cNvSpPr>
                <a:spLocks noChangeShapeType="1"/>
              </p:cNvSpPr>
              <p:nvPr/>
            </p:nvSpPr>
            <p:spPr bwMode="auto">
              <a:xfrm flipH="1">
                <a:off x="4233" y="3844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Text Box 1080"/>
              <p:cNvSpPr txBox="1">
                <a:spLocks noChangeArrowheads="1"/>
              </p:cNvSpPr>
              <p:nvPr/>
            </p:nvSpPr>
            <p:spPr bwMode="auto">
              <a:xfrm>
                <a:off x="4128" y="3552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97" name="Text Box 1081"/>
              <p:cNvSpPr txBox="1">
                <a:spLocks noChangeArrowheads="1"/>
              </p:cNvSpPr>
              <p:nvPr/>
            </p:nvSpPr>
            <p:spPr bwMode="auto">
              <a:xfrm>
                <a:off x="4080" y="393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98" name="Text Box 1082"/>
              <p:cNvSpPr txBox="1">
                <a:spLocks noChangeArrowheads="1"/>
              </p:cNvSpPr>
              <p:nvPr/>
            </p:nvSpPr>
            <p:spPr bwMode="auto">
              <a:xfrm>
                <a:off x="4630" y="3583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99" name="Text Box 1083"/>
              <p:cNvSpPr txBox="1">
                <a:spLocks noChangeArrowheads="1"/>
              </p:cNvSpPr>
              <p:nvPr/>
            </p:nvSpPr>
            <p:spPr bwMode="auto">
              <a:xfrm>
                <a:off x="4630" y="3825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4</a:t>
                </a:r>
              </a:p>
            </p:txBody>
          </p:sp>
          <p:sp>
            <p:nvSpPr>
              <p:cNvPr id="100" name="Line 1084"/>
              <p:cNvSpPr>
                <a:spLocks noChangeShapeType="1"/>
              </p:cNvSpPr>
              <p:nvPr/>
            </p:nvSpPr>
            <p:spPr bwMode="auto">
              <a:xfrm>
                <a:off x="4463" y="3840"/>
                <a:ext cx="33" cy="161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Text Box 1085"/>
              <p:cNvSpPr txBox="1">
                <a:spLocks noChangeArrowheads="1"/>
              </p:cNvSpPr>
              <p:nvPr/>
            </p:nvSpPr>
            <p:spPr bwMode="auto">
              <a:xfrm>
                <a:off x="4430" y="398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5</a:t>
                </a:r>
              </a:p>
            </p:txBody>
          </p:sp>
        </p:grpSp>
        <p:grpSp>
          <p:nvGrpSpPr>
            <p:cNvPr id="47" name="Group 1086"/>
            <p:cNvGrpSpPr>
              <a:grpSpLocks/>
            </p:cNvGrpSpPr>
            <p:nvPr/>
          </p:nvGrpSpPr>
          <p:grpSpPr bwMode="auto">
            <a:xfrm>
              <a:off x="4558" y="2637"/>
              <a:ext cx="722" cy="631"/>
              <a:chOff x="4080" y="2784"/>
              <a:chExt cx="722" cy="631"/>
            </a:xfrm>
          </p:grpSpPr>
          <p:sp>
            <p:nvSpPr>
              <p:cNvPr id="80" name="Line 1087"/>
              <p:cNvSpPr>
                <a:spLocks noChangeShapeType="1"/>
              </p:cNvSpPr>
              <p:nvPr/>
            </p:nvSpPr>
            <p:spPr bwMode="auto">
              <a:xfrm>
                <a:off x="4355" y="3100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Line 1088"/>
              <p:cNvSpPr>
                <a:spLocks noChangeShapeType="1"/>
              </p:cNvSpPr>
              <p:nvPr/>
            </p:nvSpPr>
            <p:spPr bwMode="auto">
              <a:xfrm flipV="1">
                <a:off x="4562" y="2960"/>
                <a:ext cx="75" cy="1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Line 1089"/>
              <p:cNvSpPr>
                <a:spLocks noChangeShapeType="1"/>
              </p:cNvSpPr>
              <p:nvPr/>
            </p:nvSpPr>
            <p:spPr bwMode="auto">
              <a:xfrm>
                <a:off x="4562" y="3100"/>
                <a:ext cx="56" cy="5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Line 1090"/>
              <p:cNvSpPr>
                <a:spLocks noChangeShapeType="1"/>
              </p:cNvSpPr>
              <p:nvPr/>
            </p:nvSpPr>
            <p:spPr bwMode="auto">
              <a:xfrm flipH="1" flipV="1">
                <a:off x="4257" y="2952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Line 1091"/>
              <p:cNvSpPr>
                <a:spLocks noChangeShapeType="1"/>
              </p:cNvSpPr>
              <p:nvPr/>
            </p:nvSpPr>
            <p:spPr bwMode="auto">
              <a:xfrm flipH="1">
                <a:off x="4233" y="3100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Text Box 1092"/>
              <p:cNvSpPr txBox="1">
                <a:spLocks noChangeArrowheads="1"/>
              </p:cNvSpPr>
              <p:nvPr/>
            </p:nvSpPr>
            <p:spPr bwMode="auto">
              <a:xfrm>
                <a:off x="4128" y="2784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86" name="Text Box 1093"/>
              <p:cNvSpPr txBox="1">
                <a:spLocks noChangeArrowheads="1"/>
              </p:cNvSpPr>
              <p:nvPr/>
            </p:nvSpPr>
            <p:spPr bwMode="auto">
              <a:xfrm>
                <a:off x="4080" y="321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87" name="Text Box 1094"/>
              <p:cNvSpPr txBox="1">
                <a:spLocks noChangeArrowheads="1"/>
              </p:cNvSpPr>
              <p:nvPr/>
            </p:nvSpPr>
            <p:spPr bwMode="auto">
              <a:xfrm>
                <a:off x="4630" y="2839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88" name="Text Box 1095"/>
              <p:cNvSpPr txBox="1">
                <a:spLocks noChangeArrowheads="1"/>
              </p:cNvSpPr>
              <p:nvPr/>
            </p:nvSpPr>
            <p:spPr bwMode="auto">
              <a:xfrm>
                <a:off x="4630" y="3082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4</a:t>
                </a:r>
              </a:p>
            </p:txBody>
          </p:sp>
          <p:sp>
            <p:nvSpPr>
              <p:cNvPr id="89" name="Line 1096"/>
              <p:cNvSpPr>
                <a:spLocks noChangeShapeType="1"/>
              </p:cNvSpPr>
              <p:nvPr/>
            </p:nvSpPr>
            <p:spPr bwMode="auto">
              <a:xfrm flipH="1">
                <a:off x="4496" y="3116"/>
                <a:ext cx="101" cy="121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Text Box 1097"/>
              <p:cNvSpPr txBox="1">
                <a:spLocks noChangeArrowheads="1"/>
              </p:cNvSpPr>
              <p:nvPr/>
            </p:nvSpPr>
            <p:spPr bwMode="auto">
              <a:xfrm>
                <a:off x="4396" y="3223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5</a:t>
                </a:r>
              </a:p>
            </p:txBody>
          </p:sp>
        </p:grpSp>
        <p:grpSp>
          <p:nvGrpSpPr>
            <p:cNvPr id="48" name="Group 1098"/>
            <p:cNvGrpSpPr>
              <a:grpSpLocks/>
            </p:cNvGrpSpPr>
            <p:nvPr/>
          </p:nvGrpSpPr>
          <p:grpSpPr bwMode="auto">
            <a:xfrm>
              <a:off x="4558" y="1529"/>
              <a:ext cx="722" cy="631"/>
              <a:chOff x="4080" y="1296"/>
              <a:chExt cx="722" cy="631"/>
            </a:xfrm>
          </p:grpSpPr>
          <p:sp>
            <p:nvSpPr>
              <p:cNvPr id="69" name="Line 1099"/>
              <p:cNvSpPr>
                <a:spLocks noChangeShapeType="1"/>
              </p:cNvSpPr>
              <p:nvPr/>
            </p:nvSpPr>
            <p:spPr bwMode="auto">
              <a:xfrm>
                <a:off x="4355" y="1612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Line 1100"/>
              <p:cNvSpPr>
                <a:spLocks noChangeShapeType="1"/>
              </p:cNvSpPr>
              <p:nvPr/>
            </p:nvSpPr>
            <p:spPr bwMode="auto">
              <a:xfrm flipV="1">
                <a:off x="4562" y="1472"/>
                <a:ext cx="75" cy="1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Line 1101"/>
              <p:cNvSpPr>
                <a:spLocks noChangeShapeType="1"/>
              </p:cNvSpPr>
              <p:nvPr/>
            </p:nvSpPr>
            <p:spPr bwMode="auto">
              <a:xfrm>
                <a:off x="4562" y="1612"/>
                <a:ext cx="56" cy="5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Line 1102"/>
              <p:cNvSpPr>
                <a:spLocks noChangeShapeType="1"/>
              </p:cNvSpPr>
              <p:nvPr/>
            </p:nvSpPr>
            <p:spPr bwMode="auto">
              <a:xfrm flipH="1" flipV="1">
                <a:off x="4257" y="1464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Line 1103"/>
              <p:cNvSpPr>
                <a:spLocks noChangeShapeType="1"/>
              </p:cNvSpPr>
              <p:nvPr/>
            </p:nvSpPr>
            <p:spPr bwMode="auto">
              <a:xfrm flipH="1">
                <a:off x="4233" y="1612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ext Box 1104"/>
              <p:cNvSpPr txBox="1">
                <a:spLocks noChangeArrowheads="1"/>
              </p:cNvSpPr>
              <p:nvPr/>
            </p:nvSpPr>
            <p:spPr bwMode="auto">
              <a:xfrm>
                <a:off x="4128" y="1296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75" name="Text Box 1105"/>
              <p:cNvSpPr txBox="1">
                <a:spLocks noChangeArrowheads="1"/>
              </p:cNvSpPr>
              <p:nvPr/>
            </p:nvSpPr>
            <p:spPr bwMode="auto">
              <a:xfrm>
                <a:off x="4080" y="1680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76" name="Text Box 1106"/>
              <p:cNvSpPr txBox="1">
                <a:spLocks noChangeArrowheads="1"/>
              </p:cNvSpPr>
              <p:nvPr/>
            </p:nvSpPr>
            <p:spPr bwMode="auto">
              <a:xfrm>
                <a:off x="4630" y="1351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77" name="Text Box 1107"/>
              <p:cNvSpPr txBox="1">
                <a:spLocks noChangeArrowheads="1"/>
              </p:cNvSpPr>
              <p:nvPr/>
            </p:nvSpPr>
            <p:spPr bwMode="auto">
              <a:xfrm>
                <a:off x="4630" y="1594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4</a:t>
                </a:r>
              </a:p>
            </p:txBody>
          </p:sp>
          <p:sp>
            <p:nvSpPr>
              <p:cNvPr id="78" name="Line 1108"/>
              <p:cNvSpPr>
                <a:spLocks noChangeShapeType="1"/>
              </p:cNvSpPr>
              <p:nvPr/>
            </p:nvSpPr>
            <p:spPr bwMode="auto">
              <a:xfrm>
                <a:off x="4295" y="1668"/>
                <a:ext cx="101" cy="81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Text Box 1109"/>
              <p:cNvSpPr txBox="1">
                <a:spLocks noChangeArrowheads="1"/>
              </p:cNvSpPr>
              <p:nvPr/>
            </p:nvSpPr>
            <p:spPr bwMode="auto">
              <a:xfrm>
                <a:off x="4396" y="1735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5</a:t>
                </a:r>
              </a:p>
            </p:txBody>
          </p:sp>
        </p:grpSp>
        <p:grpSp>
          <p:nvGrpSpPr>
            <p:cNvPr id="49" name="Group 1110"/>
            <p:cNvGrpSpPr>
              <a:grpSpLocks/>
            </p:cNvGrpSpPr>
            <p:nvPr/>
          </p:nvGrpSpPr>
          <p:grpSpPr bwMode="auto">
            <a:xfrm>
              <a:off x="4080" y="2112"/>
              <a:ext cx="722" cy="576"/>
              <a:chOff x="4080" y="2064"/>
              <a:chExt cx="722" cy="576"/>
            </a:xfrm>
          </p:grpSpPr>
          <p:sp>
            <p:nvSpPr>
              <p:cNvPr id="58" name="Line 1111"/>
              <p:cNvSpPr>
                <a:spLocks noChangeShapeType="1"/>
              </p:cNvSpPr>
              <p:nvPr/>
            </p:nvSpPr>
            <p:spPr bwMode="auto">
              <a:xfrm>
                <a:off x="4355" y="2356"/>
                <a:ext cx="207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Line 1112"/>
              <p:cNvSpPr>
                <a:spLocks noChangeShapeType="1"/>
              </p:cNvSpPr>
              <p:nvPr/>
            </p:nvSpPr>
            <p:spPr bwMode="auto">
              <a:xfrm flipV="1">
                <a:off x="4562" y="2216"/>
                <a:ext cx="75" cy="1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Line 1113"/>
              <p:cNvSpPr>
                <a:spLocks noChangeShapeType="1"/>
              </p:cNvSpPr>
              <p:nvPr/>
            </p:nvSpPr>
            <p:spPr bwMode="auto">
              <a:xfrm>
                <a:off x="4562" y="2356"/>
                <a:ext cx="56" cy="5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Line 1114"/>
              <p:cNvSpPr>
                <a:spLocks noChangeShapeType="1"/>
              </p:cNvSpPr>
              <p:nvPr/>
            </p:nvSpPr>
            <p:spPr bwMode="auto">
              <a:xfrm flipH="1" flipV="1">
                <a:off x="4257" y="2208"/>
                <a:ext cx="98" cy="14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Line 1115"/>
              <p:cNvSpPr>
                <a:spLocks noChangeShapeType="1"/>
              </p:cNvSpPr>
              <p:nvPr/>
            </p:nvSpPr>
            <p:spPr bwMode="auto">
              <a:xfrm flipH="1">
                <a:off x="4233" y="2356"/>
                <a:ext cx="122" cy="123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Text Box 1116"/>
              <p:cNvSpPr txBox="1">
                <a:spLocks noChangeArrowheads="1"/>
              </p:cNvSpPr>
              <p:nvPr/>
            </p:nvSpPr>
            <p:spPr bwMode="auto">
              <a:xfrm>
                <a:off x="4128" y="2064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1</a:t>
                </a:r>
              </a:p>
            </p:txBody>
          </p:sp>
          <p:sp>
            <p:nvSpPr>
              <p:cNvPr id="64" name="Text Box 1117"/>
              <p:cNvSpPr txBox="1">
                <a:spLocks noChangeArrowheads="1"/>
              </p:cNvSpPr>
              <p:nvPr/>
            </p:nvSpPr>
            <p:spPr bwMode="auto">
              <a:xfrm>
                <a:off x="4080" y="2448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2</a:t>
                </a:r>
              </a:p>
            </p:txBody>
          </p:sp>
          <p:sp>
            <p:nvSpPr>
              <p:cNvPr id="65" name="Text Box 1118"/>
              <p:cNvSpPr txBox="1">
                <a:spLocks noChangeArrowheads="1"/>
              </p:cNvSpPr>
              <p:nvPr/>
            </p:nvSpPr>
            <p:spPr bwMode="auto">
              <a:xfrm>
                <a:off x="4630" y="2095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3</a:t>
                </a:r>
              </a:p>
            </p:txBody>
          </p:sp>
          <p:sp>
            <p:nvSpPr>
              <p:cNvPr id="66" name="Text Box 1119"/>
              <p:cNvSpPr txBox="1">
                <a:spLocks noChangeArrowheads="1"/>
              </p:cNvSpPr>
              <p:nvPr/>
            </p:nvSpPr>
            <p:spPr bwMode="auto">
              <a:xfrm>
                <a:off x="4630" y="2338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/>
                  <a:t>4</a:t>
                </a:r>
              </a:p>
            </p:txBody>
          </p:sp>
          <p:sp>
            <p:nvSpPr>
              <p:cNvPr id="67" name="Line 1120"/>
              <p:cNvSpPr>
                <a:spLocks noChangeShapeType="1"/>
              </p:cNvSpPr>
              <p:nvPr/>
            </p:nvSpPr>
            <p:spPr bwMode="auto">
              <a:xfrm flipH="1" flipV="1">
                <a:off x="4496" y="2190"/>
                <a:ext cx="101" cy="81"/>
              </a:xfrm>
              <a:prstGeom prst="line">
                <a:avLst/>
              </a:prstGeom>
              <a:noFill/>
              <a:ln w="28575">
                <a:solidFill>
                  <a:srgbClr val="FF6600"/>
                </a:solidFill>
                <a:round/>
                <a:headEnd/>
                <a:tailEnd type="non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Text Box 1121"/>
              <p:cNvSpPr txBox="1">
                <a:spLocks noChangeArrowheads="1"/>
              </p:cNvSpPr>
              <p:nvPr/>
            </p:nvSpPr>
            <p:spPr bwMode="auto">
              <a:xfrm>
                <a:off x="4368" y="2064"/>
                <a:ext cx="172" cy="192"/>
              </a:xfrm>
              <a:prstGeom prst="rect">
                <a:avLst/>
              </a:prstGeom>
              <a:noFill/>
              <a:ln w="28575">
                <a:noFill/>
                <a:miter lim="800000"/>
                <a:headEnd/>
                <a:tailEnd type="none" w="med" len="sm"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400">
                    <a:solidFill>
                      <a:srgbClr val="FF6600"/>
                    </a:solidFill>
                  </a:rPr>
                  <a:t>5</a:t>
                </a:r>
              </a:p>
            </p:txBody>
          </p:sp>
        </p:grpSp>
        <p:grpSp>
          <p:nvGrpSpPr>
            <p:cNvPr id="50" name="Group 1140"/>
            <p:cNvGrpSpPr>
              <a:grpSpLocks/>
            </p:cNvGrpSpPr>
            <p:nvPr/>
          </p:nvGrpSpPr>
          <p:grpSpPr bwMode="auto">
            <a:xfrm>
              <a:off x="3216" y="1632"/>
              <a:ext cx="672" cy="1728"/>
              <a:chOff x="3216" y="1632"/>
              <a:chExt cx="672" cy="1728"/>
            </a:xfrm>
          </p:grpSpPr>
          <p:sp>
            <p:nvSpPr>
              <p:cNvPr id="51" name="Line 1132"/>
              <p:cNvSpPr>
                <a:spLocks noChangeShapeType="1"/>
              </p:cNvSpPr>
              <p:nvPr/>
            </p:nvSpPr>
            <p:spPr bwMode="auto">
              <a:xfrm>
                <a:off x="3216" y="2496"/>
                <a:ext cx="576" cy="0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Line 1133"/>
              <p:cNvSpPr>
                <a:spLocks noChangeShapeType="1"/>
              </p:cNvSpPr>
              <p:nvPr/>
            </p:nvSpPr>
            <p:spPr bwMode="auto">
              <a:xfrm>
                <a:off x="3216" y="2496"/>
                <a:ext cx="624" cy="432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1134"/>
              <p:cNvSpPr>
                <a:spLocks noChangeShapeType="1"/>
              </p:cNvSpPr>
              <p:nvPr/>
            </p:nvSpPr>
            <p:spPr bwMode="auto">
              <a:xfrm flipV="1">
                <a:off x="3216" y="2064"/>
                <a:ext cx="624" cy="432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Line 1135"/>
              <p:cNvSpPr>
                <a:spLocks noChangeShapeType="1"/>
              </p:cNvSpPr>
              <p:nvPr/>
            </p:nvSpPr>
            <p:spPr bwMode="auto">
              <a:xfrm>
                <a:off x="3216" y="2496"/>
                <a:ext cx="672" cy="864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Line 1136"/>
              <p:cNvSpPr>
                <a:spLocks noChangeShapeType="1"/>
              </p:cNvSpPr>
              <p:nvPr/>
            </p:nvSpPr>
            <p:spPr bwMode="auto">
              <a:xfrm>
                <a:off x="3216" y="2496"/>
                <a:ext cx="672" cy="864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ne 1137"/>
              <p:cNvSpPr>
                <a:spLocks noChangeShapeType="1"/>
              </p:cNvSpPr>
              <p:nvPr/>
            </p:nvSpPr>
            <p:spPr bwMode="auto">
              <a:xfrm>
                <a:off x="3216" y="2496"/>
                <a:ext cx="672" cy="864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Line 1138"/>
              <p:cNvSpPr>
                <a:spLocks noChangeShapeType="1"/>
              </p:cNvSpPr>
              <p:nvPr/>
            </p:nvSpPr>
            <p:spPr bwMode="auto">
              <a:xfrm flipV="1">
                <a:off x="3216" y="1632"/>
                <a:ext cx="672" cy="864"/>
              </a:xfrm>
              <a:prstGeom prst="line">
                <a:avLst/>
              </a:prstGeom>
              <a:noFill/>
              <a:ln w="57150">
                <a:solidFill>
                  <a:schemeClr val="tx2"/>
                </a:solidFill>
                <a:round/>
                <a:headEnd/>
                <a:tailEnd type="triangle" w="med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and bound algorithm for </a:t>
            </a:r>
            <a:r>
              <a:rPr lang="en-US" dirty="0" err="1" smtClean="0"/>
              <a:t>Phylogenetic</a:t>
            </a:r>
            <a:r>
              <a:rPr lang="en-US" dirty="0" smtClean="0"/>
              <a:t> tree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an initial tree </a:t>
            </a:r>
            <a:r>
              <a:rPr lang="en-US" i="1" dirty="0" smtClean="0">
                <a:latin typeface="Times"/>
                <a:cs typeface="Times"/>
              </a:rPr>
              <a:t>T</a:t>
            </a:r>
            <a:r>
              <a:rPr lang="en-US" dirty="0" smtClean="0"/>
              <a:t> with all leaves </a:t>
            </a:r>
            <a:r>
              <a:rPr lang="en-US" i="1" dirty="0" smtClean="0">
                <a:latin typeface="Times"/>
                <a:cs typeface="Times"/>
              </a:rPr>
              <a:t>L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Initialize </a:t>
            </a:r>
            <a:r>
              <a:rPr lang="en-US" i="1" dirty="0" smtClean="0">
                <a:latin typeface="Times"/>
                <a:cs typeface="Times"/>
              </a:rPr>
              <a:t>Q</a:t>
            </a:r>
            <a:r>
              <a:rPr lang="en-US" dirty="0" smtClean="0"/>
              <a:t> to a tree with three leaves in </a:t>
            </a:r>
            <a:r>
              <a:rPr lang="en-US" i="1" dirty="0" smtClean="0">
                <a:latin typeface="Times"/>
                <a:cs typeface="Times"/>
              </a:rPr>
              <a:t>L</a:t>
            </a:r>
          </a:p>
          <a:p>
            <a:r>
              <a:rPr lang="en-US" dirty="0" smtClean="0"/>
              <a:t>Repeat</a:t>
            </a:r>
          </a:p>
          <a:p>
            <a:pPr lvl="1"/>
            <a:r>
              <a:rPr lang="en-US" dirty="0" smtClean="0"/>
              <a:t>Set </a:t>
            </a:r>
            <a:r>
              <a:rPr lang="en-US" i="1" dirty="0" err="1" smtClean="0">
                <a:latin typeface="Times"/>
                <a:cs typeface="Times"/>
              </a:rPr>
              <a:t>T</a:t>
            </a:r>
            <a:r>
              <a:rPr lang="en-US" i="1" baseline="-25000" dirty="0" err="1" smtClean="0">
                <a:latin typeface="Times"/>
                <a:cs typeface="Times"/>
              </a:rPr>
              <a:t>new</a:t>
            </a:r>
            <a:r>
              <a:rPr lang="en-US" dirty="0" smtClean="0"/>
              <a:t> to tree with lowest cost in </a:t>
            </a:r>
            <a:r>
              <a:rPr lang="en-US" i="1" dirty="0" smtClean="0">
                <a:latin typeface="Times"/>
                <a:cs typeface="Times"/>
              </a:rPr>
              <a:t>Q</a:t>
            </a:r>
          </a:p>
          <a:p>
            <a:pPr lvl="1"/>
            <a:r>
              <a:rPr lang="en-US" dirty="0" smtClean="0"/>
              <a:t>If </a:t>
            </a:r>
            <a:r>
              <a:rPr lang="en-US" i="1" dirty="0" err="1" smtClean="0">
                <a:latin typeface="Times"/>
                <a:cs typeface="Times"/>
              </a:rPr>
              <a:t>T</a:t>
            </a:r>
            <a:r>
              <a:rPr lang="en-US" i="1" baseline="-25000" dirty="0" err="1" smtClean="0">
                <a:latin typeface="Times"/>
                <a:cs typeface="Times"/>
              </a:rPr>
              <a:t>new</a:t>
            </a:r>
            <a:r>
              <a:rPr lang="en-US" dirty="0" smtClean="0"/>
              <a:t> has all leaves return</a:t>
            </a:r>
          </a:p>
          <a:p>
            <a:pPr lvl="1"/>
            <a:r>
              <a:rPr lang="en-US" dirty="0" smtClean="0"/>
              <a:t>Else</a:t>
            </a:r>
          </a:p>
          <a:p>
            <a:pPr lvl="2"/>
            <a:r>
              <a:rPr lang="en-US" dirty="0" smtClean="0"/>
              <a:t>Generate new trees by considering remaining leaves for each branch of </a:t>
            </a:r>
            <a:r>
              <a:rPr lang="en-US" i="1" dirty="0" err="1" smtClean="0">
                <a:latin typeface="Times"/>
                <a:cs typeface="Times"/>
              </a:rPr>
              <a:t>T</a:t>
            </a:r>
            <a:r>
              <a:rPr lang="en-US" i="1" baseline="-25000" dirty="0" err="1" smtClean="0">
                <a:latin typeface="Times"/>
                <a:cs typeface="Times"/>
              </a:rPr>
              <a:t>new</a:t>
            </a:r>
            <a:endParaRPr lang="en-US" i="1" baseline="-25000" dirty="0" smtClean="0">
              <a:latin typeface="Times"/>
              <a:cs typeface="Times"/>
            </a:endParaRPr>
          </a:p>
          <a:p>
            <a:pPr lvl="2"/>
            <a:r>
              <a:rPr lang="en-US" dirty="0" smtClean="0"/>
              <a:t>Compute cost for each new tree</a:t>
            </a:r>
          </a:p>
          <a:p>
            <a:pPr lvl="2"/>
            <a:r>
              <a:rPr lang="en-US" dirty="0" smtClean="0"/>
              <a:t>If </a:t>
            </a:r>
            <a:r>
              <a:rPr lang="en-US" dirty="0" err="1" smtClean="0"/>
              <a:t>Cost(new</a:t>
            </a:r>
            <a:r>
              <a:rPr lang="en-US" dirty="0" smtClean="0"/>
              <a:t> tree)&lt;</a:t>
            </a:r>
            <a:r>
              <a:rPr lang="en-US" dirty="0" err="1" smtClean="0"/>
              <a:t>Cost(T</a:t>
            </a:r>
            <a:r>
              <a:rPr lang="en-US" dirty="0" smtClean="0"/>
              <a:t>) add it to </a:t>
            </a:r>
            <a:r>
              <a:rPr lang="en-US" i="1" dirty="0" smtClean="0">
                <a:latin typeface="Times"/>
                <a:cs typeface="Times"/>
              </a:rPr>
              <a:t>Q</a:t>
            </a:r>
            <a:r>
              <a:rPr lang="en-US" dirty="0" smtClean="0"/>
              <a:t> in sorted order of cost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on branch and bound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Exact method</a:t>
            </a:r>
          </a:p>
          <a:p>
            <a:r>
              <a:rPr lang="en-US" dirty="0" smtClean="0"/>
              <a:t>May be more efficient than exhaustive</a:t>
            </a:r>
          </a:p>
          <a:p>
            <a:r>
              <a:rPr lang="en-US" dirty="0" smtClean="0"/>
              <a:t>Worst case is no better</a:t>
            </a:r>
          </a:p>
          <a:p>
            <a:r>
              <a:rPr lang="en-US" dirty="0" smtClean="0"/>
              <a:t>Efficiency depends on</a:t>
            </a:r>
          </a:p>
          <a:p>
            <a:pPr lvl="1"/>
            <a:r>
              <a:rPr lang="en-US" dirty="0" smtClean="0"/>
              <a:t>tightness of the lower bound</a:t>
            </a:r>
          </a:p>
          <a:p>
            <a:pPr lvl="1"/>
            <a:r>
              <a:rPr lang="en-US" dirty="0" smtClean="0"/>
              <a:t>quality of initial tree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Populations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88171" r="-88171"/>
          <a:stretch>
            <a:fillRect/>
          </a:stretch>
        </p:blipFill>
        <p:spPr>
          <a:xfrm rot="5400000">
            <a:off x="-1449392" y="245273"/>
            <a:ext cx="12423784" cy="6832600"/>
          </a:xfrm>
        </p:spPr>
      </p:pic>
    </p:spTree>
    <p:extLst>
      <p:ext uri="{BB962C8B-B14F-4D97-AF65-F5344CB8AC3E}">
        <p14:creationId xmlns:p14="http://schemas.microsoft.com/office/powerpoint/2010/main" val="208873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r>
              <a:rPr lang="en-US" dirty="0" smtClean="0"/>
              <a:t>Distance-based </a:t>
            </a:r>
            <a:r>
              <a:rPr lang="en-US" dirty="0" err="1" smtClean="0"/>
              <a:t>vs</a:t>
            </a:r>
            <a:r>
              <a:rPr lang="en-US" dirty="0" smtClean="0"/>
              <a:t> Parsimony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methods for </a:t>
            </a:r>
            <a:r>
              <a:rPr lang="en-US" dirty="0" err="1" smtClean="0"/>
              <a:t>phylogenetic</a:t>
            </a:r>
            <a:r>
              <a:rPr lang="en-US" dirty="0" smtClean="0"/>
              <a:t> tree reconstruction</a:t>
            </a:r>
          </a:p>
          <a:p>
            <a:pPr lvl="1"/>
            <a:r>
              <a:rPr lang="en-US" dirty="0" smtClean="0"/>
              <a:t>Distance based methods</a:t>
            </a:r>
          </a:p>
          <a:p>
            <a:pPr lvl="2"/>
            <a:r>
              <a:rPr lang="en-US" dirty="0" smtClean="0"/>
              <a:t>UPGMA</a:t>
            </a:r>
          </a:p>
          <a:p>
            <a:pPr lvl="2"/>
            <a:r>
              <a:rPr lang="en-US" dirty="0" smtClean="0"/>
              <a:t>Neighbor Joining</a:t>
            </a:r>
          </a:p>
          <a:p>
            <a:pPr lvl="1"/>
            <a:r>
              <a:rPr lang="en-US" dirty="0" smtClean="0"/>
              <a:t>Parsimony methods</a:t>
            </a:r>
          </a:p>
          <a:p>
            <a:pPr lvl="2"/>
            <a:r>
              <a:rPr lang="en-US" dirty="0" smtClean="0"/>
              <a:t>Enables also estimation of the ancestral sequences</a:t>
            </a:r>
          </a:p>
          <a:p>
            <a:pPr lvl="2"/>
            <a:r>
              <a:rPr lang="en-US" dirty="0" smtClean="0"/>
              <a:t>No emphasis on branch length estimation</a:t>
            </a:r>
          </a:p>
          <a:p>
            <a:r>
              <a:rPr lang="en-US" dirty="0" smtClean="0"/>
              <a:t>Distance-based are faster</a:t>
            </a:r>
          </a:p>
          <a:p>
            <a:r>
              <a:rPr lang="en-US" dirty="0" smtClean="0"/>
              <a:t>Parsimony gives ancestral sequence</a:t>
            </a:r>
          </a:p>
          <a:p>
            <a:pPr lvl="1"/>
            <a:r>
              <a:rPr lang="en-US" dirty="0" smtClean="0"/>
              <a:t>Does not assume anything on branch lengths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 tree</a:t>
            </a:r>
            <a:endParaRPr lang="en-US" dirty="0"/>
          </a:p>
        </p:txBody>
      </p:sp>
      <p:pic>
        <p:nvPicPr>
          <p:cNvPr id="4" name="Content Placeholder 3" descr="trees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24" r="-5024"/>
          <a:stretch>
            <a:fillRect/>
          </a:stretch>
        </p:blipFill>
        <p:spPr>
          <a:xfrm>
            <a:off x="457200" y="1341438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714141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Phylogeny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several organisms &amp; a set of features (characters), usually sequence, but can be any trait (e.g., beak size for birds)</a:t>
            </a:r>
          </a:p>
          <a:p>
            <a:r>
              <a:rPr lang="en-US" dirty="0" smtClean="0"/>
              <a:t>A: Given a phylogenetic tree, figure out what the ancestors looked like (what are the features of internal nodes)</a:t>
            </a:r>
            <a:endParaRPr lang="en-US" dirty="0"/>
          </a:p>
        </p:txBody>
      </p:sp>
      <p:pic>
        <p:nvPicPr>
          <p:cNvPr id="4" name="Picture 3" descr="tree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4019550"/>
            <a:ext cx="5562600" cy="1079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1200" y="5913994"/>
            <a:ext cx="5465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Relatively easy, can be done with dynamic programming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351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Phylogeny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several organisms &amp; a set of features (characters), usually sequence, but can be any trait (e.g., beak size for birds)</a:t>
            </a:r>
          </a:p>
          <a:p>
            <a:r>
              <a:rPr lang="en-US" dirty="0" smtClean="0"/>
              <a:t>B: Find the phylogenetic tree that best describes the evolutionary history of the organisms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6100" y="5139294"/>
            <a:ext cx="3695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Much harder: very large search space</a:t>
            </a:r>
            <a:endParaRPr lang="en-US" dirty="0"/>
          </a:p>
        </p:txBody>
      </p:sp>
      <p:pic>
        <p:nvPicPr>
          <p:cNvPr id="6" name="Picture 5" descr="tree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79850"/>
            <a:ext cx="8089900" cy="1104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75200" y="5913994"/>
            <a:ext cx="3454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ossible rooted trees with </a:t>
            </a:r>
            <a:r>
              <a:rPr lang="en-US" i="1" dirty="0" smtClean="0"/>
              <a:t>n </a:t>
            </a:r>
            <a:r>
              <a:rPr lang="en-US" dirty="0" smtClean="0"/>
              <a:t>leaves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" y="5691204"/>
            <a:ext cx="4025900" cy="86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5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Phylogeny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several organisms &amp; a set of features (characters), usually sequence, but can be any trait (e.g., beak size for birds)</a:t>
            </a:r>
          </a:p>
          <a:p>
            <a:r>
              <a:rPr lang="en-US" dirty="0" smtClean="0"/>
              <a:t>B: Find the phylogenetic tree that best describes the evolutionary history of the organisms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6100" y="5139294"/>
            <a:ext cx="3695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Much harder: very large search space</a:t>
            </a:r>
            <a:endParaRPr lang="en-US" dirty="0"/>
          </a:p>
        </p:txBody>
      </p:sp>
      <p:pic>
        <p:nvPicPr>
          <p:cNvPr id="6" name="Picture 5" descr="tree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79850"/>
            <a:ext cx="8089900" cy="1104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0" y="5508625"/>
            <a:ext cx="4902200" cy="116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197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Phylogenetic</a:t>
            </a:r>
            <a:r>
              <a:rPr lang="en-US" dirty="0" smtClean="0"/>
              <a:t> tree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Parsimony </a:t>
            </a:r>
            <a:r>
              <a:rPr lang="en-US" dirty="0" smtClean="0"/>
              <a:t>methods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Distance-based methods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Parsimony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character data at leaf nodes, find the tree that has the smallest cost</a:t>
            </a:r>
          </a:p>
          <a:p>
            <a:r>
              <a:rPr lang="en-US" dirty="0" smtClean="0"/>
              <a:t>Cost of a tree is determined by the number of substitutions</a:t>
            </a:r>
          </a:p>
          <a:p>
            <a:r>
              <a:rPr lang="en-US" dirty="0" smtClean="0"/>
              <a:t>Best tree-&gt;lowest cost-&gt; lowest number of substitutions</a:t>
            </a:r>
          </a:p>
          <a:p>
            <a:r>
              <a:rPr lang="en-US" dirty="0" smtClean="0"/>
              <a:t>Hence there are two problems to finding the best tree</a:t>
            </a:r>
          </a:p>
          <a:p>
            <a:pPr lvl="1"/>
            <a:r>
              <a:rPr lang="en-US" dirty="0" smtClean="0"/>
              <a:t>How to compute the cost of a tree</a:t>
            </a:r>
          </a:p>
          <a:p>
            <a:pPr lvl="1"/>
            <a:r>
              <a:rPr lang="en-US" dirty="0" smtClean="0"/>
              <a:t>How to search the space of trees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3318</TotalTime>
  <Words>1349</Words>
  <Application>Microsoft Macintosh PowerPoint</Application>
  <PresentationFormat>On-screen Show (4:3)</PresentationFormat>
  <Paragraphs>317</Paragraphs>
  <Slides>30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Phylogenetic trees</vt:lpstr>
      <vt:lpstr>Modeling how evolution works</vt:lpstr>
      <vt:lpstr>Understanding Populations</vt:lpstr>
      <vt:lpstr>Anatomy of a tree</vt:lpstr>
      <vt:lpstr>Phylogeny Questions</vt:lpstr>
      <vt:lpstr>Phylogeny Questions</vt:lpstr>
      <vt:lpstr>Phylogeny Questions</vt:lpstr>
      <vt:lpstr>Phylogenetic tree construction</vt:lpstr>
      <vt:lpstr>Parsimony</vt:lpstr>
      <vt:lpstr>Defining cost of a tree</vt:lpstr>
      <vt:lpstr>Defining the cost of a tree</vt:lpstr>
      <vt:lpstr>How to compute the cost of a tree?</vt:lpstr>
      <vt:lpstr>Weighted Parsimony</vt:lpstr>
      <vt:lpstr>Weighted Parsimony notation</vt:lpstr>
      <vt:lpstr>Weighted Parsimony algorithm</vt:lpstr>
      <vt:lpstr>Weighted parsimony example</vt:lpstr>
      <vt:lpstr>Weighted Parsimony example</vt:lpstr>
      <vt:lpstr>Parsimony can be used to reconstruct ancestral states as well</vt:lpstr>
      <vt:lpstr>Weighted Parsimony modification to keep track of ancestral states</vt:lpstr>
      <vt:lpstr>Example to infer the ancestral states</vt:lpstr>
      <vt:lpstr>Parsimony</vt:lpstr>
      <vt:lpstr>Searching the space of possible trees</vt:lpstr>
      <vt:lpstr>Heuristic methods</vt:lpstr>
      <vt:lpstr>Nearest neighbor interchange</vt:lpstr>
      <vt:lpstr>Subtree pruning and regrafting</vt:lpstr>
      <vt:lpstr>Branch and bound methods</vt:lpstr>
      <vt:lpstr>Branch and bound methods</vt:lpstr>
      <vt:lpstr>Branch and bound algorithm for Phylogenetic tree search</vt:lpstr>
      <vt:lpstr>Comments on branch and bound </vt:lpstr>
      <vt:lpstr>Distance-based vs Parsimony methods</vt:lpstr>
    </vt:vector>
  </TitlesOfParts>
  <Company>unm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Phylogenetic trees</dc:title>
  <dc:creator>Sushmita Roy</dc:creator>
  <cp:lastModifiedBy>Hector Corrada Bravo</cp:lastModifiedBy>
  <cp:revision>36</cp:revision>
  <cp:lastPrinted>2013-09-30T18:05:57Z</cp:lastPrinted>
  <dcterms:created xsi:type="dcterms:W3CDTF">2013-10-10T00:17:31Z</dcterms:created>
  <dcterms:modified xsi:type="dcterms:W3CDTF">2013-12-05T14:39:14Z</dcterms:modified>
</cp:coreProperties>
</file>

<file path=docProps/thumbnail.jpeg>
</file>